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7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6/4/14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6/4/14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6/4/14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6/4/14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6/4/14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6/4/14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6/4/14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6/4/14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6/4/14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6/4/14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wTNTroENltY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Andras &amp; </a:t>
            </a:r>
            <a:r>
              <a:rPr lang="en-US" dirty="0" err="1" smtClean="0"/>
              <a:t>Ruey</a:t>
            </a:r>
            <a:r>
              <a:rPr lang="en-US" dirty="0" smtClean="0"/>
              <a:t>-Ying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CEP 6.4</a:t>
            </a:r>
          </a:p>
        </p:txBody>
      </p:sp>
    </p:spTree>
    <p:extLst>
      <p:ext uri="{BB962C8B-B14F-4D97-AF65-F5344CB8AC3E}">
        <p14:creationId xmlns:p14="http://schemas.microsoft.com/office/powerpoint/2010/main" val="1310266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regrets/missed opportunities… also, past 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grammar pattern that expresses this?</a:t>
            </a:r>
          </a:p>
          <a:p>
            <a:pPr lvl="1"/>
            <a:r>
              <a:rPr lang="en-US" dirty="0" smtClean="0"/>
              <a:t>Could + have + past participle</a:t>
            </a:r>
          </a:p>
          <a:p>
            <a:pPr lvl="1"/>
            <a:r>
              <a:rPr lang="en-US" dirty="0" smtClean="0"/>
              <a:t>Could + not + have + past participle</a:t>
            </a:r>
          </a:p>
          <a:p>
            <a:pPr lvl="1"/>
            <a:endParaRPr lang="en-US" dirty="0"/>
          </a:p>
          <a:p>
            <a:r>
              <a:rPr lang="en-US" sz="2400" dirty="0" smtClean="0"/>
              <a:t>I could have been an English teacher for SMAP!</a:t>
            </a:r>
          </a:p>
          <a:p>
            <a:r>
              <a:rPr lang="en-US" sz="2400" dirty="0" smtClean="0"/>
              <a:t>It couldn’t have been John, he wasn’t in New York that day.</a:t>
            </a:r>
          </a:p>
          <a:p>
            <a:r>
              <a:rPr lang="en-US" sz="2400" dirty="0" smtClean="0"/>
              <a:t>I couldn’t be in two places at the same time!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7674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</a:t>
            </a:r>
            <a:r>
              <a:rPr lang="en-US" dirty="0" err="1" smtClean="0"/>
              <a:t>vs</a:t>
            </a:r>
            <a:r>
              <a:rPr lang="en-US" dirty="0" smtClean="0"/>
              <a:t> Informal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8474" y="1738002"/>
            <a:ext cx="7556313" cy="43881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When you see these words, what do you think of?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2105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think about formal:</a:t>
            </a:r>
            <a:endParaRPr lang="en-US" dirty="0"/>
          </a:p>
        </p:txBody>
      </p:sp>
      <p:pic>
        <p:nvPicPr>
          <p:cNvPr id="4" name="Content Placeholder 3" descr="James-Bond010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4" r="5414"/>
          <a:stretch>
            <a:fillRect/>
          </a:stretch>
        </p:blipFill>
        <p:spPr>
          <a:xfrm>
            <a:off x="498474" y="1307763"/>
            <a:ext cx="3657600" cy="4140200"/>
          </a:xfrm>
        </p:spPr>
      </p:pic>
      <p:pic>
        <p:nvPicPr>
          <p:cNvPr id="7" name="Content Placeholder 6" descr="Xian Pic.JPG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33" r="30233"/>
          <a:stretch/>
        </p:blipFill>
        <p:spPr>
          <a:xfrm>
            <a:off x="5088409" y="1045281"/>
            <a:ext cx="2966378" cy="5622624"/>
          </a:xfrm>
        </p:spPr>
      </p:pic>
      <p:sp>
        <p:nvSpPr>
          <p:cNvPr id="5" name="TextBox 4"/>
          <p:cNvSpPr txBox="1"/>
          <p:nvPr/>
        </p:nvSpPr>
        <p:spPr>
          <a:xfrm>
            <a:off x="902286" y="5447963"/>
            <a:ext cx="411041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And casual: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75450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about formality: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8474" y="1403770"/>
            <a:ext cx="7556313" cy="4722393"/>
          </a:xfrm>
        </p:spPr>
        <p:txBody>
          <a:bodyPr>
            <a:normAutofit fontScale="92500"/>
          </a:bodyPr>
          <a:lstStyle/>
          <a:p>
            <a:pPr lvl="2"/>
            <a:r>
              <a:rPr lang="en-US" sz="2800" dirty="0"/>
              <a:t>Why would you want to express formality? In what situations, with who, what is the result you expect?</a:t>
            </a:r>
          </a:p>
          <a:p>
            <a:pPr lvl="3"/>
            <a:r>
              <a:rPr lang="en-US" sz="2800" dirty="0"/>
              <a:t>Try to use predictive grammar structure </a:t>
            </a:r>
            <a:r>
              <a:rPr lang="en-US" sz="2800" dirty="0" smtClean="0"/>
              <a:t>How </a:t>
            </a:r>
            <a:r>
              <a:rPr lang="en-US" sz="2800" dirty="0"/>
              <a:t>do you do this in your own </a:t>
            </a:r>
            <a:r>
              <a:rPr lang="en-US" sz="2800" dirty="0" smtClean="0"/>
              <a:t>culture?</a:t>
            </a:r>
            <a:endParaRPr lang="en-US" sz="2800" dirty="0"/>
          </a:p>
          <a:p>
            <a:pPr lvl="2"/>
            <a:r>
              <a:rPr lang="en-US" sz="2800" dirty="0"/>
              <a:t>Is there a difference between spoken and written. </a:t>
            </a:r>
            <a:endParaRPr lang="en-US" sz="2800" dirty="0" smtClean="0"/>
          </a:p>
          <a:p>
            <a:pPr lvl="2"/>
            <a:r>
              <a:rPr lang="en-US" sz="2800" dirty="0" smtClean="0"/>
              <a:t>Talk </a:t>
            </a:r>
            <a:r>
              <a:rPr lang="en-US" sz="2800" dirty="0"/>
              <a:t>about the difference between emails and formal writing. Be aware of your tone, even with friends you use more formal language.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664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652291"/>
          </a:xfrm>
        </p:spPr>
        <p:txBody>
          <a:bodyPr/>
          <a:lstStyle/>
          <a:p>
            <a:r>
              <a:rPr lang="en-US" dirty="0" smtClean="0"/>
              <a:t>Writing p 106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20212"/>
            <a:ext cx="7556313" cy="4805951"/>
          </a:xfrm>
        </p:spPr>
        <p:txBody>
          <a:bodyPr/>
          <a:lstStyle/>
          <a:p>
            <a:r>
              <a:rPr lang="en-US" dirty="0" smtClean="0"/>
              <a:t>Part 5:</a:t>
            </a:r>
          </a:p>
          <a:p>
            <a:pPr lvl="1"/>
            <a:r>
              <a:rPr lang="en-US" dirty="0" smtClean="0"/>
              <a:t>Read the examples and choose which you think is more formal</a:t>
            </a:r>
          </a:p>
          <a:p>
            <a:pPr lvl="1"/>
            <a:r>
              <a:rPr lang="en-US" dirty="0" smtClean="0"/>
              <a:t>Explain why you think this to a partner: be specific.</a:t>
            </a:r>
          </a:p>
          <a:p>
            <a:pPr lvl="1"/>
            <a:endParaRPr lang="en-US" dirty="0"/>
          </a:p>
          <a:p>
            <a:r>
              <a:rPr lang="en-US" dirty="0" smtClean="0"/>
              <a:t>Part 6</a:t>
            </a:r>
          </a:p>
          <a:p>
            <a:pPr lvl="1"/>
            <a:r>
              <a:rPr lang="en-US" dirty="0" smtClean="0"/>
              <a:t>Read the passage and circle the more formal answers.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wTNTroENltY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Now let’s compare a formal and </a:t>
            </a:r>
            <a:r>
              <a:rPr lang="en-US" smtClean="0"/>
              <a:t>informal letter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60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/>
          <a:lstStyle/>
          <a:p>
            <a:r>
              <a:rPr lang="en-US" dirty="0" smtClean="0"/>
              <a:t>Write a short email to Andras and </a:t>
            </a:r>
            <a:r>
              <a:rPr lang="en-US" dirty="0" err="1" smtClean="0"/>
              <a:t>Ruey</a:t>
            </a:r>
            <a:r>
              <a:rPr lang="en-US" dirty="0" smtClean="0"/>
              <a:t>-Ying about something related to class. </a:t>
            </a:r>
          </a:p>
          <a:p>
            <a:r>
              <a:rPr lang="en-US" dirty="0" smtClean="0"/>
              <a:t>Perhaps you…</a:t>
            </a:r>
          </a:p>
          <a:p>
            <a:pPr lvl="1"/>
            <a:r>
              <a:rPr lang="en-US" dirty="0" smtClean="0"/>
              <a:t>cannot make it to class, </a:t>
            </a:r>
          </a:p>
          <a:p>
            <a:pPr lvl="1"/>
            <a:r>
              <a:rPr lang="en-US" dirty="0" smtClean="0"/>
              <a:t>you would like to request some extra practice, </a:t>
            </a:r>
          </a:p>
          <a:p>
            <a:pPr lvl="1"/>
            <a:r>
              <a:rPr lang="en-US" dirty="0" smtClean="0"/>
              <a:t>or you have a question about New York</a:t>
            </a:r>
          </a:p>
          <a:p>
            <a:pPr lvl="1"/>
            <a:endParaRPr lang="en-US" dirty="0"/>
          </a:p>
          <a:p>
            <a:r>
              <a:rPr lang="en-US" dirty="0" smtClean="0"/>
              <a:t>You will have 8 minutes.</a:t>
            </a:r>
          </a:p>
        </p:txBody>
      </p:sp>
    </p:spTree>
    <p:extLst>
      <p:ext uri="{BB962C8B-B14F-4D97-AF65-F5344CB8AC3E}">
        <p14:creationId xmlns:p14="http://schemas.microsoft.com/office/powerpoint/2010/main" val="2329146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sure to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53366"/>
            <a:ext cx="7556313" cy="4872797"/>
          </a:xfrm>
        </p:spPr>
        <p:txBody>
          <a:bodyPr>
            <a:normAutofit/>
          </a:bodyPr>
          <a:lstStyle/>
          <a:p>
            <a:r>
              <a:rPr lang="en-US" dirty="0" smtClean="0"/>
              <a:t>Dear Name</a:t>
            </a:r>
            <a:endParaRPr lang="en-US" dirty="0"/>
          </a:p>
          <a:p>
            <a:r>
              <a:rPr lang="en-US" dirty="0" smtClean="0"/>
              <a:t>Why are you writing.</a:t>
            </a:r>
          </a:p>
          <a:p>
            <a:r>
              <a:rPr lang="en-US" dirty="0" smtClean="0"/>
              <a:t>Reason.</a:t>
            </a:r>
            <a:endParaRPr lang="en-US" dirty="0"/>
          </a:p>
          <a:p>
            <a:pPr lvl="1"/>
            <a:r>
              <a:rPr lang="en-US" dirty="0" smtClean="0"/>
              <a:t>1 or 2 supporting sentences</a:t>
            </a:r>
            <a:endParaRPr lang="en-US" dirty="0"/>
          </a:p>
          <a:p>
            <a:r>
              <a:rPr lang="en-US" dirty="0" smtClean="0"/>
              <a:t>(Use linking words)</a:t>
            </a:r>
          </a:p>
          <a:p>
            <a:r>
              <a:rPr lang="en-US" dirty="0" smtClean="0"/>
              <a:t>(No contractions)</a:t>
            </a:r>
            <a:endParaRPr lang="en-US" dirty="0"/>
          </a:p>
          <a:p>
            <a:r>
              <a:rPr lang="en-US" smtClean="0"/>
              <a:t>Thank you …</a:t>
            </a:r>
            <a:endParaRPr lang="en-US" dirty="0"/>
          </a:p>
          <a:p>
            <a:r>
              <a:rPr lang="en-US" dirty="0"/>
              <a:t>Sincerely, </a:t>
            </a:r>
          </a:p>
          <a:p>
            <a:r>
              <a:rPr lang="en-US" dirty="0"/>
              <a:t>Full name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399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735849"/>
          </a:xfrm>
        </p:spPr>
        <p:txBody>
          <a:bodyPr/>
          <a:lstStyle/>
          <a:p>
            <a:r>
              <a:rPr lang="en-US" dirty="0" smtClean="0"/>
              <a:t>Today’s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03770"/>
            <a:ext cx="7556313" cy="4722393"/>
          </a:xfrm>
        </p:spPr>
        <p:txBody>
          <a:bodyPr/>
          <a:lstStyle/>
          <a:p>
            <a:r>
              <a:rPr lang="en-US" dirty="0" smtClean="0"/>
              <a:t>Warm-up: Predicting Weather</a:t>
            </a:r>
          </a:p>
          <a:p>
            <a:r>
              <a:rPr lang="en-US" dirty="0" smtClean="0"/>
              <a:t>Homework Check</a:t>
            </a:r>
          </a:p>
          <a:p>
            <a:r>
              <a:rPr lang="en-US" dirty="0" smtClean="0"/>
              <a:t>Share Regret/Missed Opportunity</a:t>
            </a:r>
          </a:p>
          <a:p>
            <a:r>
              <a:rPr lang="en-US" dirty="0" smtClean="0"/>
              <a:t>Reading Practice</a:t>
            </a:r>
          </a:p>
          <a:p>
            <a:r>
              <a:rPr lang="en-US" dirty="0" smtClean="0"/>
              <a:t>Letter Writing: Formal </a:t>
            </a:r>
            <a:r>
              <a:rPr lang="en-US" dirty="0" err="1" smtClean="0"/>
              <a:t>vs</a:t>
            </a:r>
            <a:r>
              <a:rPr lang="en-US" dirty="0" smtClean="0"/>
              <a:t> Informal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51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70348"/>
            <a:ext cx="7556313" cy="4755816"/>
          </a:xfrm>
        </p:spPr>
        <p:txBody>
          <a:bodyPr/>
          <a:lstStyle/>
          <a:p>
            <a:r>
              <a:rPr lang="en-US" sz="2400" dirty="0" smtClean="0"/>
              <a:t>Discuss with your partner:</a:t>
            </a:r>
          </a:p>
          <a:p>
            <a:r>
              <a:rPr lang="en-US" sz="2400" dirty="0" smtClean="0"/>
              <a:t>Do you watch the weather channel? How do you find out about the daily weather? Do you check at all?</a:t>
            </a:r>
          </a:p>
          <a:p>
            <a:r>
              <a:rPr lang="en-US" sz="2400" dirty="0" smtClean="0"/>
              <a:t>How confident are you in the weather report? Do you believe what it says?</a:t>
            </a:r>
          </a:p>
          <a:p>
            <a:r>
              <a:rPr lang="en-US" sz="2400" dirty="0" smtClean="0"/>
              <a:t>Do you know what the weather will be tomorrow?</a:t>
            </a:r>
          </a:p>
          <a:p>
            <a:pPr lvl="1"/>
            <a:r>
              <a:rPr lang="en-US" sz="2400" dirty="0" smtClean="0"/>
              <a:t>(think about predicting)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024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652291"/>
          </a:xfrm>
        </p:spPr>
        <p:txBody>
          <a:bodyPr/>
          <a:lstStyle/>
          <a:p>
            <a:r>
              <a:rPr lang="en-US" dirty="0" smtClean="0"/>
              <a:t>Let’s talk about the weather!</a:t>
            </a:r>
            <a:endParaRPr lang="en-US" dirty="0"/>
          </a:p>
        </p:txBody>
      </p:sp>
      <p:pic>
        <p:nvPicPr>
          <p:cNvPr id="4" name="Content Placeholder 3" descr="Screen shot 2014-06-03 at 11.24.02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829" b="-9829"/>
          <a:stretch>
            <a:fillRect/>
          </a:stretch>
        </p:blipFill>
        <p:spPr>
          <a:xfrm>
            <a:off x="498474" y="1396296"/>
            <a:ext cx="7556313" cy="4144963"/>
          </a:xfrm>
        </p:spPr>
      </p:pic>
      <p:sp>
        <p:nvSpPr>
          <p:cNvPr id="5" name="TextBox 4"/>
          <p:cNvSpPr txBox="1"/>
          <p:nvPr/>
        </p:nvSpPr>
        <p:spPr>
          <a:xfrm>
            <a:off x="498474" y="5541259"/>
            <a:ext cx="7556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45%                          10%                        20%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053" y="1136385"/>
            <a:ext cx="2472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New York: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3222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702426"/>
          </a:xfrm>
        </p:spPr>
        <p:txBody>
          <a:bodyPr/>
          <a:lstStyle/>
          <a:p>
            <a:r>
              <a:rPr lang="en-US" dirty="0" smtClean="0"/>
              <a:t>Watch your grammar!</a:t>
            </a:r>
            <a:endParaRPr lang="en-US" dirty="0"/>
          </a:p>
        </p:txBody>
      </p:sp>
      <p:pic>
        <p:nvPicPr>
          <p:cNvPr id="4" name="Content Placeholder 3" descr="Screen shot 2014-06-03 at 11.31.21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696" b="-18696"/>
          <a:stretch>
            <a:fillRect/>
          </a:stretch>
        </p:blipFill>
        <p:spPr>
          <a:xfrm>
            <a:off x="498475" y="1354138"/>
            <a:ext cx="7556500" cy="4772025"/>
          </a:xfrm>
        </p:spPr>
      </p:pic>
      <p:sp>
        <p:nvSpPr>
          <p:cNvPr id="5" name="TextBox 4"/>
          <p:cNvSpPr txBox="1"/>
          <p:nvPr/>
        </p:nvSpPr>
        <p:spPr>
          <a:xfrm>
            <a:off x="267344" y="1354138"/>
            <a:ext cx="2539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Miami: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67344" y="5681925"/>
            <a:ext cx="8087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   5%                                30%                     45%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405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Predictions: Present/Future </a:t>
            </a:r>
            <a:r>
              <a:rPr lang="en-US" dirty="0" err="1" smtClean="0"/>
              <a:t>vs</a:t>
            </a:r>
            <a:r>
              <a:rPr lang="en-US" dirty="0" smtClean="0"/>
              <a:t>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03770"/>
            <a:ext cx="7556313" cy="472239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May/might/could + present tense</a:t>
            </a:r>
          </a:p>
          <a:p>
            <a:r>
              <a:rPr lang="en-US" sz="2400" dirty="0" smtClean="0"/>
              <a:t>May/might/could +have + past participle</a:t>
            </a:r>
          </a:p>
          <a:p>
            <a:pPr lvl="1"/>
            <a:r>
              <a:rPr lang="en-US" sz="2200" dirty="0" smtClean="0"/>
              <a:t>What are some other ways to express possibility?</a:t>
            </a:r>
          </a:p>
          <a:p>
            <a:pPr lvl="1"/>
            <a:endParaRPr lang="en-US" sz="2200" dirty="0"/>
          </a:p>
          <a:p>
            <a:r>
              <a:rPr lang="en-US" sz="2400" dirty="0" smtClean="0"/>
              <a:t>I may go to the baseball.</a:t>
            </a:r>
          </a:p>
          <a:p>
            <a:r>
              <a:rPr lang="en-US" sz="2400" dirty="0" smtClean="0"/>
              <a:t>I may will go to the basketball game.</a:t>
            </a:r>
          </a:p>
          <a:p>
            <a:r>
              <a:rPr lang="en-US" sz="2400" dirty="0" smtClean="0"/>
              <a:t>I may have paid the bill, but I don’t remember.</a:t>
            </a:r>
            <a:endParaRPr lang="en-US" sz="2400" dirty="0"/>
          </a:p>
        </p:txBody>
      </p:sp>
      <p:sp>
        <p:nvSpPr>
          <p:cNvPr id="4" name="Multiply 3"/>
          <p:cNvSpPr/>
          <p:nvPr/>
        </p:nvSpPr>
        <p:spPr>
          <a:xfrm>
            <a:off x="498474" y="4027482"/>
            <a:ext cx="5449930" cy="752020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8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702426"/>
          </a:xfrm>
        </p:spPr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36924"/>
            <a:ext cx="7556313" cy="4789239"/>
          </a:xfrm>
        </p:spPr>
        <p:txBody>
          <a:bodyPr>
            <a:noAutofit/>
          </a:bodyPr>
          <a:lstStyle/>
          <a:p>
            <a:r>
              <a:rPr lang="en-US" sz="2400" dirty="0"/>
              <a:t>Practice 4:</a:t>
            </a:r>
          </a:p>
          <a:p>
            <a:r>
              <a:rPr lang="en-US" sz="2400" dirty="0"/>
              <a:t>Possible answers:</a:t>
            </a:r>
          </a:p>
          <a:p>
            <a:pPr lvl="0"/>
            <a:r>
              <a:rPr lang="en-US" sz="2400" dirty="0"/>
              <a:t>She might have gone to the doctor’s office. She </a:t>
            </a:r>
            <a:r>
              <a:rPr lang="en-US" sz="2400" dirty="0">
                <a:solidFill>
                  <a:srgbClr val="FF0000"/>
                </a:solidFill>
              </a:rPr>
              <a:t>might not have </a:t>
            </a:r>
            <a:r>
              <a:rPr lang="en-US" sz="2400" dirty="0"/>
              <a:t>wanted to come.</a:t>
            </a:r>
          </a:p>
          <a:p>
            <a:pPr lvl="0"/>
            <a:r>
              <a:rPr lang="en-US" sz="2400" dirty="0"/>
              <a:t>The delivery person might be sick. The delivery person </a:t>
            </a:r>
            <a:r>
              <a:rPr lang="en-US" sz="2400" dirty="0">
                <a:solidFill>
                  <a:srgbClr val="FF0000"/>
                </a:solidFill>
              </a:rPr>
              <a:t>might not </a:t>
            </a:r>
            <a:r>
              <a:rPr lang="en-US" sz="2400" dirty="0"/>
              <a:t>have delivered it to our house.</a:t>
            </a:r>
          </a:p>
          <a:p>
            <a:pPr lvl="0"/>
            <a:r>
              <a:rPr lang="en-US" sz="2400" dirty="0"/>
              <a:t>They might have decided to go to somewhere else. They </a:t>
            </a:r>
            <a:r>
              <a:rPr lang="en-US" sz="2400" dirty="0">
                <a:solidFill>
                  <a:srgbClr val="FF0000"/>
                </a:solidFill>
              </a:rPr>
              <a:t>might not have wanted </a:t>
            </a:r>
            <a:r>
              <a:rPr lang="en-US" sz="2400" dirty="0"/>
              <a:t>to spend their money.</a:t>
            </a:r>
          </a:p>
          <a:p>
            <a:pPr lvl="0"/>
            <a:r>
              <a:rPr lang="en-US" sz="2400" dirty="0"/>
              <a:t>He might have felt sick. </a:t>
            </a:r>
            <a:r>
              <a:rPr lang="en-US" sz="2400" dirty="0">
                <a:solidFill>
                  <a:srgbClr val="FF0000"/>
                </a:solidFill>
              </a:rPr>
              <a:t>He might not have </a:t>
            </a:r>
            <a:r>
              <a:rPr lang="en-US" sz="2400" dirty="0"/>
              <a:t>liked the food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8036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794680"/>
            <a:ext cx="7556313" cy="4144963"/>
          </a:xfrm>
        </p:spPr>
        <p:txBody>
          <a:bodyPr>
            <a:normAutofit/>
          </a:bodyPr>
          <a:lstStyle/>
          <a:p>
            <a:r>
              <a:rPr lang="en-US" sz="2400" dirty="0"/>
              <a:t>Practice 5:</a:t>
            </a:r>
          </a:p>
          <a:p>
            <a:r>
              <a:rPr lang="en-US" sz="2400" dirty="0"/>
              <a:t>Possible answers:</a:t>
            </a:r>
          </a:p>
          <a:p>
            <a:pPr lvl="0"/>
            <a:r>
              <a:rPr lang="en-US" sz="2400" dirty="0"/>
              <a:t>It could/might have been Mike.</a:t>
            </a:r>
          </a:p>
          <a:p>
            <a:pPr lvl="0"/>
            <a:r>
              <a:rPr lang="en-US" sz="2400" dirty="0"/>
              <a:t>He could/might have gotten a promotion.</a:t>
            </a:r>
          </a:p>
          <a:p>
            <a:pPr lvl="0"/>
            <a:r>
              <a:rPr lang="en-US" sz="2400" dirty="0"/>
              <a:t>It could/might have been Tony.</a:t>
            </a:r>
          </a:p>
          <a:p>
            <a:pPr lvl="0"/>
            <a:r>
              <a:rPr lang="en-US" sz="2400" dirty="0"/>
              <a:t>I know. It must have been Gary.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5233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886253"/>
          </a:xfrm>
        </p:spPr>
        <p:txBody>
          <a:bodyPr/>
          <a:lstStyle/>
          <a:p>
            <a:r>
              <a:rPr lang="en-US" dirty="0" smtClean="0"/>
              <a:t>May/might/could +not+ have+ </a:t>
            </a:r>
            <a:r>
              <a:rPr lang="en-US" dirty="0" err="1" smtClean="0"/>
              <a:t>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504040"/>
            <a:ext cx="4915242" cy="4622124"/>
          </a:xfrm>
        </p:spPr>
        <p:txBody>
          <a:bodyPr/>
          <a:lstStyle/>
          <a:p>
            <a:r>
              <a:rPr lang="en-US" dirty="0" smtClean="0"/>
              <a:t>He may have gone to the movies.</a:t>
            </a:r>
          </a:p>
          <a:p>
            <a:r>
              <a:rPr lang="en-US" dirty="0"/>
              <a:t>He not may have gone to the movies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 may not have gone to the movies.</a:t>
            </a:r>
          </a:p>
          <a:p>
            <a:r>
              <a:rPr lang="en-US" dirty="0" smtClean="0"/>
              <a:t>He may have not gone to the movies.</a:t>
            </a:r>
          </a:p>
          <a:p>
            <a:r>
              <a:rPr lang="en-US" dirty="0" smtClean="0"/>
              <a:t>He may haven’t gone to the movies.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7471" y="1236654"/>
            <a:ext cx="4628393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</a:p>
          <a:p>
            <a:endParaRPr lang="en-US" dirty="0"/>
          </a:p>
          <a:p>
            <a:r>
              <a:rPr lang="en-US" dirty="0" smtClean="0"/>
              <a:t>  -----------------------------------------------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____________________________________</a:t>
            </a:r>
          </a:p>
        </p:txBody>
      </p:sp>
      <p:sp>
        <p:nvSpPr>
          <p:cNvPr id="5" name="Frame 4"/>
          <p:cNvSpPr/>
          <p:nvPr/>
        </p:nvSpPr>
        <p:spPr>
          <a:xfrm>
            <a:off x="317471" y="2540155"/>
            <a:ext cx="5096246" cy="568192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7471" y="4562252"/>
            <a:ext cx="62324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 couldn’t have gone to the movies.</a:t>
            </a:r>
          </a:p>
          <a:p>
            <a:endParaRPr lang="en-US" dirty="0" smtClean="0"/>
          </a:p>
          <a:p>
            <a:r>
              <a:rPr lang="en-US" dirty="0" smtClean="0"/>
              <a:t>(change in meaning! This means never)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808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 animBg="1"/>
    </p:bld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190</TotalTime>
  <Words>734</Words>
  <Application>Microsoft Macintosh PowerPoint</Application>
  <PresentationFormat>On-screen Show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Advantage</vt:lpstr>
      <vt:lpstr>Andras &amp; Ruey-Ying</vt:lpstr>
      <vt:lpstr>Today’s Lesson</vt:lpstr>
      <vt:lpstr>Weather!</vt:lpstr>
      <vt:lpstr>Let’s talk about the weather!</vt:lpstr>
      <vt:lpstr>Watch your grammar!</vt:lpstr>
      <vt:lpstr>Predictions: Present/Future vs Past</vt:lpstr>
      <vt:lpstr>Homework Check</vt:lpstr>
      <vt:lpstr>PowerPoint Presentation</vt:lpstr>
      <vt:lpstr>May/might/could +not+ have+ pp</vt:lpstr>
      <vt:lpstr>Share regrets/missed opportunities… also, past ability</vt:lpstr>
      <vt:lpstr>Formal vs Informal</vt:lpstr>
      <vt:lpstr>Let’s think about formal:</vt:lpstr>
      <vt:lpstr>Thinking about formality:</vt:lpstr>
      <vt:lpstr>Writing p 106</vt:lpstr>
      <vt:lpstr>Practice!</vt:lpstr>
      <vt:lpstr>Be sure to include: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Andras &amp; Ruey-Ying</dc:title>
  <dc:creator>Andras Molnar</dc:creator>
  <cp:lastModifiedBy>Andras Molnar</cp:lastModifiedBy>
  <cp:revision>16</cp:revision>
  <dcterms:created xsi:type="dcterms:W3CDTF">2014-06-04T02:16:02Z</dcterms:created>
  <dcterms:modified xsi:type="dcterms:W3CDTF">2014-06-05T03:12:42Z</dcterms:modified>
</cp:coreProperties>
</file>