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2" r:id="rId13"/>
    <p:sldId id="274" r:id="rId14"/>
    <p:sldId id="275" r:id="rId15"/>
    <p:sldId id="261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57ABE-6F7E-425F-85BF-EB3FB8762087}" type="datetimeFigureOut">
              <a:rPr lang="zh-TW" altLang="en-US" smtClean="0"/>
              <a:t>2014/06/03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588E-E4DE-4F1D-94DC-FFC3012431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8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8E828-A81D-4FB4-8BEA-446C6D4BB9B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6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309C-923D-4334-A517-B277FA6CB599}" type="datetimeFigureOut">
              <a:rPr lang="zh-TW" altLang="en-US" smtClean="0"/>
              <a:t>2014/06/03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65E-2ABC-4A93-A793-694DF55D3A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9435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9j4YQlzp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Andras &amp; </a:t>
            </a:r>
            <a:r>
              <a:rPr lang="en-US" dirty="0" err="1" smtClean="0"/>
              <a:t>Ruey</a:t>
            </a:r>
            <a:r>
              <a:rPr lang="en-US" dirty="0" smtClean="0"/>
              <a:t>-Ying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According to the conversation...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What do the drawings show?</a:t>
            </a:r>
          </a:p>
          <a:p>
            <a:r>
              <a:rPr lang="en-US" altLang="zh-TW" sz="2600" dirty="0" smtClean="0"/>
              <a:t>Who may have carved the drawings into the ground?</a:t>
            </a:r>
          </a:p>
          <a:p>
            <a:r>
              <a:rPr lang="en-US" altLang="zh-TW" sz="2600" dirty="0" smtClean="0"/>
              <a:t>What could be the purpose of the drawings?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3143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1" y="472562"/>
            <a:ext cx="7556313" cy="1116106"/>
          </a:xfrm>
        </p:spPr>
        <p:txBody>
          <a:bodyPr/>
          <a:lstStyle/>
          <a:p>
            <a:r>
              <a:rPr lang="en-US" dirty="0" smtClean="0"/>
              <a:t>Spontaneous Combustion!</a:t>
            </a:r>
            <a:endParaRPr lang="en-US" dirty="0"/>
          </a:p>
        </p:txBody>
      </p:sp>
      <p:pic>
        <p:nvPicPr>
          <p:cNvPr id="5" name="Content Placeholder 4" descr="bam.jpe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20" r="-22920"/>
          <a:stretch>
            <a:fillRect/>
          </a:stretch>
        </p:blipFill>
        <p:spPr>
          <a:xfrm>
            <a:off x="5089808" y="1037266"/>
            <a:ext cx="3441607" cy="1887870"/>
          </a:xfrm>
        </p:spPr>
      </p:pic>
      <p:sp>
        <p:nvSpPr>
          <p:cNvPr id="6" name="TextBox 5"/>
          <p:cNvSpPr txBox="1"/>
          <p:nvPr/>
        </p:nvSpPr>
        <p:spPr>
          <a:xfrm>
            <a:off x="765222" y="1921054"/>
            <a:ext cx="488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BP9j4YQlzp0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Combustion!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6370"/>
            <a:ext cx="7556313" cy="47097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was the name they called Spontaneous Combustion in the clip?</a:t>
            </a:r>
          </a:p>
          <a:p>
            <a:r>
              <a:rPr lang="en-US" sz="2400" dirty="0" smtClean="0"/>
              <a:t>Where was the man when he caught fire?</a:t>
            </a:r>
          </a:p>
          <a:p>
            <a:r>
              <a:rPr lang="en-US" sz="2400" dirty="0" smtClean="0"/>
              <a:t>Did he know he caught fire?</a:t>
            </a:r>
          </a:p>
          <a:p>
            <a:r>
              <a:rPr lang="en-US" sz="2400" dirty="0" smtClean="0"/>
              <a:t>Was anything burned?</a:t>
            </a:r>
          </a:p>
          <a:p>
            <a:r>
              <a:rPr lang="en-US" sz="2400" dirty="0" smtClean="0"/>
              <a:t>Did he live?</a:t>
            </a:r>
          </a:p>
          <a:p>
            <a:r>
              <a:rPr lang="en-US" sz="2400" dirty="0" smtClean="0"/>
              <a:t>TRY TO CATCH: what some of the theories 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0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1642"/>
            <a:ext cx="7556313" cy="1388558"/>
          </a:xfrm>
        </p:spPr>
        <p:txBody>
          <a:bodyPr/>
          <a:lstStyle/>
          <a:p>
            <a:r>
              <a:rPr lang="en-US" dirty="0" smtClean="0"/>
              <a:t>Grammar (p 99)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27967"/>
            <a:ext cx="7556313" cy="5198197"/>
          </a:xfrm>
        </p:spPr>
        <p:txBody>
          <a:bodyPr>
            <a:noAutofit/>
          </a:bodyPr>
          <a:lstStyle/>
          <a:p>
            <a:r>
              <a:rPr lang="en-US" sz="2400" dirty="0" smtClean="0"/>
              <a:t>**Since the official chance to how likely the event happened is not listed, this is all opinion and guessing.</a:t>
            </a:r>
          </a:p>
          <a:p>
            <a:r>
              <a:rPr lang="en-US" sz="2400" dirty="0" smtClean="0"/>
              <a:t>1. might/may/could have existed</a:t>
            </a:r>
          </a:p>
          <a:p>
            <a:r>
              <a:rPr lang="en-US" sz="2400" dirty="0" smtClean="0"/>
              <a:t>2. </a:t>
            </a:r>
            <a:r>
              <a:rPr lang="en-US" sz="2400" dirty="0"/>
              <a:t>might/may/could have </a:t>
            </a:r>
            <a:r>
              <a:rPr lang="en-US" sz="2400" dirty="0" smtClean="0"/>
              <a:t>disappeared</a:t>
            </a:r>
          </a:p>
          <a:p>
            <a:r>
              <a:rPr lang="en-US" sz="2400" dirty="0" smtClean="0"/>
              <a:t>3. </a:t>
            </a:r>
            <a:r>
              <a:rPr lang="en-US" sz="2400" dirty="0"/>
              <a:t>might/may/could have </a:t>
            </a:r>
            <a:r>
              <a:rPr lang="en-US" sz="2400" dirty="0" smtClean="0"/>
              <a:t>survived</a:t>
            </a:r>
          </a:p>
          <a:p>
            <a:r>
              <a:rPr lang="en-US" sz="2400" dirty="0" smtClean="0"/>
              <a:t>4. </a:t>
            </a:r>
            <a:r>
              <a:rPr lang="en-US" sz="2400" dirty="0"/>
              <a:t>might/may/could have </a:t>
            </a:r>
            <a:r>
              <a:rPr lang="en-US" sz="2400" dirty="0" smtClean="0"/>
              <a:t>come</a:t>
            </a:r>
          </a:p>
          <a:p>
            <a:r>
              <a:rPr lang="en-US" sz="2400" dirty="0" smtClean="0"/>
              <a:t>5. </a:t>
            </a:r>
            <a:r>
              <a:rPr lang="en-US" sz="2400" dirty="0"/>
              <a:t>might/may/could have </a:t>
            </a:r>
            <a:r>
              <a:rPr lang="en-US" sz="2400" dirty="0" smtClean="0"/>
              <a:t>been</a:t>
            </a:r>
          </a:p>
          <a:p>
            <a:r>
              <a:rPr lang="en-US" sz="2400" dirty="0" smtClean="0"/>
              <a:t>6. </a:t>
            </a:r>
            <a:r>
              <a:rPr lang="en-US" sz="2400" dirty="0" smtClean="0">
                <a:solidFill>
                  <a:srgbClr val="FF0000"/>
                </a:solidFill>
              </a:rPr>
              <a:t>might not/may  not have expressed</a:t>
            </a:r>
          </a:p>
          <a:p>
            <a:r>
              <a:rPr lang="en-US" sz="2400" dirty="0" smtClean="0"/>
              <a:t>7. </a:t>
            </a:r>
            <a:r>
              <a:rPr lang="en-US" sz="2400" dirty="0"/>
              <a:t>might/may/could have </a:t>
            </a:r>
            <a:r>
              <a:rPr lang="en-US" sz="2400" dirty="0" smtClean="0"/>
              <a:t>drawn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6337"/>
            <a:ext cx="7556313" cy="655514"/>
          </a:xfrm>
        </p:spPr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76806"/>
            <a:ext cx="7556313" cy="5149357"/>
          </a:xfrm>
        </p:spPr>
        <p:txBody>
          <a:bodyPr>
            <a:noAutofit/>
          </a:bodyPr>
          <a:lstStyle/>
          <a:p>
            <a:r>
              <a:rPr lang="en-US" sz="2400" dirty="0" smtClean="0"/>
              <a:t>Here are some possible answers: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1. Someone </a:t>
            </a:r>
            <a:r>
              <a:rPr lang="en-US" sz="2400" dirty="0"/>
              <a:t>might/may/could have </a:t>
            </a:r>
            <a:r>
              <a:rPr lang="en-US" sz="2400" dirty="0" smtClean="0"/>
              <a:t>spilled tea on it.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2. The previous owner of the house might</a:t>
            </a:r>
            <a:r>
              <a:rPr lang="en-US" sz="2400" dirty="0"/>
              <a:t>/may/could </a:t>
            </a:r>
            <a:r>
              <a:rPr lang="en-US" sz="2400" dirty="0" smtClean="0"/>
              <a:t>have been trying to communicate with us.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3. They </a:t>
            </a:r>
            <a:r>
              <a:rPr lang="en-US" sz="2400" dirty="0"/>
              <a:t>might/may/could have </a:t>
            </a:r>
            <a:r>
              <a:rPr lang="en-US" sz="2400" dirty="0" smtClean="0"/>
              <a:t>won the money in a lottery.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4. She </a:t>
            </a:r>
            <a:r>
              <a:rPr lang="en-US" sz="2400" dirty="0"/>
              <a:t>might/may/could have </a:t>
            </a:r>
            <a:r>
              <a:rPr lang="en-US" sz="2400" dirty="0" smtClean="0"/>
              <a:t>taken the bus.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5. (Dan) </a:t>
            </a:r>
            <a:r>
              <a:rPr lang="en-US" sz="2400" dirty="0"/>
              <a:t>might/may/could have </a:t>
            </a:r>
            <a:r>
              <a:rPr lang="en-US" sz="2400" dirty="0" smtClean="0"/>
              <a:t>told them where he was.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6. He </a:t>
            </a:r>
            <a:r>
              <a:rPr lang="en-US" sz="2400" dirty="0"/>
              <a:t>might/may/could have </a:t>
            </a:r>
            <a:r>
              <a:rPr lang="en-US" sz="2400" dirty="0" smtClean="0"/>
              <a:t>gone on vacation.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83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my keys!? </a:t>
            </a:r>
            <a:r>
              <a:rPr lang="en-US" dirty="0" smtClean="0">
                <a:sym typeface="Wingdings"/>
              </a:rPr>
              <a:t> </a:t>
            </a:r>
            <a:endParaRPr lang="en-US" dirty="0"/>
          </a:p>
        </p:txBody>
      </p:sp>
      <p:pic>
        <p:nvPicPr>
          <p:cNvPr id="6" name="Content Placeholder 5" descr="Ro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28" r="-17028"/>
          <a:stretch>
            <a:fillRect/>
          </a:stretch>
        </p:blipFill>
        <p:spPr>
          <a:xfrm>
            <a:off x="-358189" y="1201750"/>
            <a:ext cx="9833921" cy="5394330"/>
          </a:xfrm>
        </p:spPr>
      </p:pic>
    </p:spTree>
    <p:extLst>
      <p:ext uri="{BB962C8B-B14F-4D97-AF65-F5344CB8AC3E}">
        <p14:creationId xmlns:p14="http://schemas.microsoft.com/office/powerpoint/2010/main" val="4781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 lost my wallet! </a:t>
            </a:r>
            <a:br>
              <a:rPr lang="en-US" altLang="zh-TW" dirty="0" smtClean="0"/>
            </a:br>
            <a:r>
              <a:rPr lang="en-US" altLang="zh-TW" dirty="0" smtClean="0"/>
              <a:t>Where could I have lost it?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It’s 2pm. You are at a grocery shop and ready to pay for your groceries. You just realize that you lost your wallet!</a:t>
            </a:r>
          </a:p>
          <a:p>
            <a:r>
              <a:rPr lang="en-US" altLang="zh-TW" sz="2600" dirty="0" smtClean="0"/>
              <a:t>Work with your partner. Use the schedule to find out where your partner lost his/ her wallet.</a:t>
            </a:r>
          </a:p>
          <a:p>
            <a:r>
              <a:rPr lang="en-US" altLang="zh-TW" sz="2600" dirty="0" smtClean="0"/>
              <a:t>The symbol </a:t>
            </a:r>
            <a:r>
              <a:rPr lang="zh-TW" altLang="zh-TW" sz="2600" dirty="0" smtClean="0"/>
              <a:t>★</a:t>
            </a:r>
            <a:r>
              <a:rPr lang="en-US" altLang="zh-TW" sz="2600" dirty="0" smtClean="0"/>
              <a:t> indicates where you lost your wallet. </a:t>
            </a:r>
          </a:p>
          <a:p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387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A: You may have lost your wallet when you walk from the subway station to TC this morning.</a:t>
            </a:r>
          </a:p>
          <a:p>
            <a:pPr marL="0" indent="0">
              <a:buNone/>
            </a:pPr>
            <a:r>
              <a:rPr lang="en-US" altLang="zh-TW" sz="2400" dirty="0" smtClean="0"/>
              <a:t>B: No, I did not lose my wallet on my way to TC. I still had my wallet when I was in class this morning.</a:t>
            </a:r>
          </a:p>
          <a:p>
            <a:pPr marL="0" indent="0">
              <a:buNone/>
            </a:pPr>
            <a:r>
              <a:rPr lang="en-US" altLang="zh-TW" sz="2400" dirty="0" smtClean="0"/>
              <a:t>A: You might have lost your wallet in the TC dining hall when you had lunch today.</a:t>
            </a:r>
          </a:p>
          <a:p>
            <a:pPr marL="0" indent="0">
              <a:buNone/>
            </a:pPr>
            <a:r>
              <a:rPr lang="en-US" altLang="zh-TW" sz="2400" dirty="0" smtClean="0"/>
              <a:t>B: Yes, I could have lost my wallet there.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58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 smtClean="0"/>
              <a:t>Pyramid Listening Activity</a:t>
            </a:r>
          </a:p>
          <a:p>
            <a:r>
              <a:rPr lang="en-US" dirty="0" smtClean="0"/>
              <a:t>Review Unit Test 9</a:t>
            </a:r>
          </a:p>
          <a:p>
            <a:r>
              <a:rPr lang="en-US" dirty="0" smtClean="0"/>
              <a:t>Listening and Reading Practice</a:t>
            </a:r>
          </a:p>
          <a:p>
            <a:r>
              <a:rPr lang="en-US" dirty="0" smtClean="0"/>
              <a:t>Share the mysteries you researched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7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Revisiting one of the mysteries from yesterday...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72" y="1981200"/>
            <a:ext cx="5544106" cy="4144963"/>
          </a:xfrm>
        </p:spPr>
      </p:pic>
    </p:spTree>
    <p:extLst>
      <p:ext uri="{BB962C8B-B14F-4D97-AF65-F5344CB8AC3E}">
        <p14:creationId xmlns:p14="http://schemas.microsoft.com/office/powerpoint/2010/main" val="38253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Listen and fill in the blanks (p.97)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Read the paragraph and try to predict what kinds of words the answers could be.</a:t>
            </a:r>
          </a:p>
          <a:p>
            <a:r>
              <a:rPr lang="en-US" altLang="zh-TW" sz="2600" dirty="0" smtClean="0"/>
              <a:t>Listen and write down the correct words.</a:t>
            </a:r>
          </a:p>
          <a:p>
            <a:r>
              <a:rPr lang="en-US" altLang="zh-TW" sz="2600" dirty="0" smtClean="0"/>
              <a:t>Did you correctly predict the answers? </a:t>
            </a:r>
          </a:p>
          <a:p>
            <a:r>
              <a:rPr lang="en-US" altLang="zh-TW" sz="2600" dirty="0" smtClean="0"/>
              <a:t>Listen again. Check the answers with your group.</a:t>
            </a:r>
          </a:p>
        </p:txBody>
      </p:sp>
      <p:pic>
        <p:nvPicPr>
          <p:cNvPr id="4" name="09 - U9_ Home Sweet Home_Exercise 2 (p.90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260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1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474" y="1772816"/>
            <a:ext cx="7556313" cy="43533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 smtClean="0"/>
              <a:t>1. 750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2. Scotland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3. monster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4. dinosaur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5. lake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6. 1,500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7. 1980s</a:t>
            </a:r>
          </a:p>
          <a:p>
            <a:pPr>
              <a:spcBef>
                <a:spcPts val="1200"/>
              </a:spcBef>
            </a:pPr>
            <a:r>
              <a:rPr lang="en-US" altLang="zh-TW" sz="2400" dirty="0" smtClean="0"/>
              <a:t>8. photographs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29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84666"/>
          </a:xfrm>
        </p:spPr>
        <p:txBody>
          <a:bodyPr/>
          <a:lstStyle/>
          <a:p>
            <a:r>
              <a:rPr lang="en-US" altLang="zh-TW" dirty="0" smtClean="0"/>
              <a:t>Another mystery...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3815"/>
            <a:ext cx="6048672" cy="4536504"/>
          </a:xfrm>
        </p:spPr>
      </p:pic>
      <p:sp>
        <p:nvSpPr>
          <p:cNvPr id="5" name="文字方塊 4"/>
          <p:cNvSpPr txBox="1"/>
          <p:nvPr/>
        </p:nvSpPr>
        <p:spPr>
          <a:xfrm>
            <a:off x="3347863" y="5949280"/>
            <a:ext cx="19880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/>
              <a:t>Nazca Lines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220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do you think this is?</a:t>
            </a:r>
            <a:endParaRPr lang="zh-TW" altLang="en-US" dirty="0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688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200"/>
              </a:spcBef>
            </a:pPr>
            <a:endParaRPr lang="en-US" altLang="zh-TW" dirty="0" smtClean="0"/>
          </a:p>
          <a:p>
            <a:pPr>
              <a:spcBef>
                <a:spcPts val="1200"/>
              </a:spcBef>
            </a:pPr>
            <a:endParaRPr lang="en-US" altLang="zh-TW" dirty="0"/>
          </a:p>
          <a:p>
            <a:pPr>
              <a:spcBef>
                <a:spcPts val="1000"/>
              </a:spcBef>
            </a:pPr>
            <a:r>
              <a:rPr lang="en-US" altLang="zh-TW" sz="3100" dirty="0" smtClean="0"/>
              <a:t>This may be a...</a:t>
            </a:r>
          </a:p>
          <a:p>
            <a:pPr>
              <a:spcBef>
                <a:spcPts val="1000"/>
              </a:spcBef>
            </a:pPr>
            <a:r>
              <a:rPr lang="en-US" altLang="zh-TW" sz="3100" dirty="0" smtClean="0"/>
              <a:t>This might be a...</a:t>
            </a:r>
          </a:p>
          <a:p>
            <a:pPr>
              <a:spcBef>
                <a:spcPts val="1000"/>
              </a:spcBef>
            </a:pPr>
            <a:r>
              <a:rPr lang="en-US" altLang="zh-TW" sz="3100" dirty="0" smtClean="0"/>
              <a:t>This could be a...</a:t>
            </a:r>
            <a:endParaRPr lang="zh-TW" altLang="en-US" sz="31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80930"/>
            <a:ext cx="6132176" cy="39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12658"/>
          </a:xfrm>
        </p:spPr>
        <p:txBody>
          <a:bodyPr/>
          <a:lstStyle/>
          <a:p>
            <a:r>
              <a:rPr lang="en-US" altLang="zh-TW" dirty="0" smtClean="0"/>
              <a:t>Nazca Lines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Who built it?</a:t>
            </a:r>
          </a:p>
          <a:p>
            <a:pPr marL="360000" lvl="3">
              <a:buClr>
                <a:srgbClr val="663366">
                  <a:lumMod val="60000"/>
                  <a:lumOff val="40000"/>
                </a:srgbClr>
              </a:buClr>
            </a:pPr>
            <a:r>
              <a:rPr lang="en-US" altLang="zh-TW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It might have been...</a:t>
            </a:r>
            <a:endParaRPr lang="en-US" altLang="zh-TW" sz="2600" dirty="0" smtClean="0"/>
          </a:p>
          <a:p>
            <a:r>
              <a:rPr lang="en-US" altLang="zh-TW" sz="2600" dirty="0" smtClean="0"/>
              <a:t>What was the purpose?</a:t>
            </a:r>
          </a:p>
          <a:p>
            <a:pPr marL="360000" lvl="3">
              <a:buClr>
                <a:srgbClr val="663366">
                  <a:lumMod val="60000"/>
                  <a:lumOff val="40000"/>
                </a:srgbClr>
              </a:buClr>
            </a:pPr>
            <a:r>
              <a:rPr lang="en-US" altLang="zh-TW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It might have been</a:t>
            </a:r>
            <a:r>
              <a:rPr lang="en-US" altLang="zh-TW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...</a:t>
            </a:r>
          </a:p>
          <a:p>
            <a:pPr marL="228600" lvl="3">
              <a:spcBef>
                <a:spcPts val="2000"/>
              </a:spcBef>
              <a:buClr>
                <a:schemeClr val="accent1"/>
              </a:buClr>
            </a:pPr>
            <a:r>
              <a:rPr lang="en-US" altLang="zh-TW" sz="2600" dirty="0"/>
              <a:t>Share with your group!</a:t>
            </a:r>
            <a:endParaRPr lang="zh-TW" altLang="en-US" sz="2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6" y="1988840"/>
            <a:ext cx="3944440" cy="46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Figure it out (p.98)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600" dirty="0" smtClean="0"/>
              <a:t>Read the conversation on p. 98 and do the vocabulary check.</a:t>
            </a:r>
          </a:p>
          <a:p>
            <a:pPr marL="360000" lvl="3">
              <a:buClr>
                <a:srgbClr val="663366">
                  <a:lumMod val="60000"/>
                  <a:lumOff val="40000"/>
                </a:srgbClr>
              </a:buClr>
            </a:pPr>
            <a:r>
              <a:rPr lang="en-US" altLang="zh-TW" sz="2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f, e, g, a, b, d, </a:t>
            </a:r>
            <a:r>
              <a:rPr lang="en-US" altLang="zh-TW" sz="2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36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152</TotalTime>
  <Words>567</Words>
  <Application>Microsoft Office PowerPoint</Application>
  <PresentationFormat>如螢幕大小 (4:3)</PresentationFormat>
  <Paragraphs>87</Paragraphs>
  <Slides>17</Slides>
  <Notes>1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Advantage</vt:lpstr>
      <vt:lpstr>Andras &amp; Ruey-Ying</vt:lpstr>
      <vt:lpstr>Today’s Lesson</vt:lpstr>
      <vt:lpstr>Revisiting one of the mysteries from yesterday...</vt:lpstr>
      <vt:lpstr>Listen and fill in the blanks (p.97)</vt:lpstr>
      <vt:lpstr>Exercise 2</vt:lpstr>
      <vt:lpstr>Another mystery...</vt:lpstr>
      <vt:lpstr>What do you think this is?</vt:lpstr>
      <vt:lpstr>Nazca Lines</vt:lpstr>
      <vt:lpstr>Figure it out (p.98)</vt:lpstr>
      <vt:lpstr>According to the conversation...</vt:lpstr>
      <vt:lpstr>Spontaneous Combustion!</vt:lpstr>
      <vt:lpstr>Spontaneous Combustion!</vt:lpstr>
      <vt:lpstr>Grammar (p 99) Answers</vt:lpstr>
      <vt:lpstr>Part 2</vt:lpstr>
      <vt:lpstr>Where are my keys!?  </vt:lpstr>
      <vt:lpstr>I lost my wallet!  Where could I have lost it?</vt:lpstr>
      <vt:lpstr>Example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Andras &amp; Ruey-Ying</dc:title>
  <dc:creator>Andras Molnar</dc:creator>
  <cp:lastModifiedBy>RL</cp:lastModifiedBy>
  <cp:revision>16</cp:revision>
  <dcterms:created xsi:type="dcterms:W3CDTF">2014-06-02T14:29:06Z</dcterms:created>
  <dcterms:modified xsi:type="dcterms:W3CDTF">2014-06-03T12:01:04Z</dcterms:modified>
</cp:coreProperties>
</file>