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63" r:id="rId2"/>
    <p:sldId id="256" r:id="rId3"/>
    <p:sldId id="262" r:id="rId4"/>
    <p:sldId id="257" r:id="rId5"/>
    <p:sldId id="276" r:id="rId6"/>
    <p:sldId id="277" r:id="rId7"/>
    <p:sldId id="279" r:id="rId8"/>
    <p:sldId id="278" r:id="rId9"/>
    <p:sldId id="258" r:id="rId10"/>
    <p:sldId id="291" r:id="rId11"/>
    <p:sldId id="259" r:id="rId12"/>
    <p:sldId id="260" r:id="rId13"/>
    <p:sldId id="271" r:id="rId14"/>
    <p:sldId id="272" r:id="rId15"/>
    <p:sldId id="261" r:id="rId16"/>
    <p:sldId id="273" r:id="rId17"/>
    <p:sldId id="264" r:id="rId18"/>
    <p:sldId id="274" r:id="rId19"/>
    <p:sldId id="275" r:id="rId20"/>
    <p:sldId id="265" r:id="rId21"/>
    <p:sldId id="270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67" r:id="rId34"/>
    <p:sldId id="268" r:id="rId35"/>
    <p:sldId id="26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CCD0E-E637-49A7-9387-C9CE98279D85}" type="datetimeFigureOut">
              <a:rPr lang="zh-TW" altLang="en-US" smtClean="0"/>
              <a:t>2014/06/19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081E8-CAC4-416F-B62A-28AC794C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07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rhetoric.com/speeches/mlkihaveadream.ht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Speech:</a:t>
            </a:r>
          </a:p>
          <a:p>
            <a:r>
              <a:rPr lang="en-US" altLang="zh-TW" u="sng" dirty="0" smtClean="0">
                <a:hlinkClick r:id="rId3"/>
              </a:rPr>
              <a:t>http://www.americanrhetoric.com/speeches/mlkihaveadream.htm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81E8-CAC4-416F-B62A-28AC794CC8C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87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422360"/>
              </p:ext>
            </p:extLst>
          </p:nvPr>
        </p:nvGraphicFramePr>
        <p:xfrm>
          <a:off x="575733" y="558797"/>
          <a:ext cx="8094134" cy="5926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278"/>
                <a:gridCol w="4055856"/>
              </a:tblGrid>
              <a:tr h="58073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63705">
                <a:tc>
                  <a:txBody>
                    <a:bodyPr/>
                    <a:lstStyle/>
                    <a:p>
                      <a:r>
                        <a:rPr lang="en-US" altLang="zh-TW" sz="2600" dirty="0" err="1" smtClean="0"/>
                        <a:t>Ayako</a:t>
                      </a:r>
                      <a:r>
                        <a:rPr lang="en-US" altLang="zh-TW" sz="2600" dirty="0" smtClean="0"/>
                        <a:t> 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600" dirty="0" smtClean="0"/>
                        <a:t>Jesus</a:t>
                      </a:r>
                      <a:endParaRPr lang="zh-TW" altLang="en-US" sz="2600" dirty="0"/>
                    </a:p>
                  </a:txBody>
                  <a:tcPr/>
                </a:tc>
              </a:tr>
              <a:tr h="763705">
                <a:tc>
                  <a:txBody>
                    <a:bodyPr/>
                    <a:lstStyle/>
                    <a:p>
                      <a:r>
                        <a:rPr lang="en-US" altLang="zh-TW" sz="2600" dirty="0" smtClean="0"/>
                        <a:t>Nasser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600" dirty="0" smtClean="0"/>
                        <a:t>Noriko</a:t>
                      </a:r>
                      <a:endParaRPr lang="zh-TW" altLang="en-US" sz="2600" dirty="0"/>
                    </a:p>
                  </a:txBody>
                  <a:tcPr/>
                </a:tc>
              </a:tr>
              <a:tr h="763705">
                <a:tc>
                  <a:txBody>
                    <a:bodyPr/>
                    <a:lstStyle/>
                    <a:p>
                      <a:r>
                        <a:rPr lang="en-US" altLang="zh-TW" sz="2600" dirty="0" smtClean="0"/>
                        <a:t>Melissa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600" dirty="0" smtClean="0"/>
                        <a:t>Masayo</a:t>
                      </a:r>
                      <a:endParaRPr lang="zh-TW" altLang="en-US" sz="2600" dirty="0"/>
                    </a:p>
                  </a:txBody>
                  <a:tcPr/>
                </a:tc>
              </a:tr>
              <a:tr h="763705">
                <a:tc>
                  <a:txBody>
                    <a:bodyPr/>
                    <a:lstStyle/>
                    <a:p>
                      <a:r>
                        <a:rPr lang="en-US" altLang="zh-TW" sz="2600" dirty="0" smtClean="0"/>
                        <a:t>Carolina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600" dirty="0" smtClean="0"/>
                        <a:t>Sawako</a:t>
                      </a:r>
                      <a:endParaRPr lang="zh-TW" altLang="en-US" sz="2600" dirty="0"/>
                    </a:p>
                  </a:txBody>
                  <a:tcPr/>
                </a:tc>
              </a:tr>
              <a:tr h="763705">
                <a:tc>
                  <a:txBody>
                    <a:bodyPr/>
                    <a:lstStyle/>
                    <a:p>
                      <a:r>
                        <a:rPr lang="en-US" altLang="zh-TW" sz="2600" dirty="0" smtClean="0"/>
                        <a:t>Makoto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600" dirty="0" smtClean="0"/>
                        <a:t>Alejandra</a:t>
                      </a:r>
                      <a:endParaRPr lang="zh-TW" altLang="en-US" sz="2600" dirty="0"/>
                    </a:p>
                  </a:txBody>
                  <a:tcPr/>
                </a:tc>
              </a:tr>
              <a:tr h="763705">
                <a:tc>
                  <a:txBody>
                    <a:bodyPr/>
                    <a:lstStyle/>
                    <a:p>
                      <a:r>
                        <a:rPr lang="en-US" altLang="zh-TW" sz="2600" dirty="0" err="1" smtClean="0"/>
                        <a:t>Danilo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600" dirty="0" err="1" smtClean="0"/>
                        <a:t>Mami</a:t>
                      </a:r>
                      <a:endParaRPr lang="zh-TW" altLang="en-US" sz="2600" dirty="0"/>
                    </a:p>
                  </a:txBody>
                  <a:tcPr/>
                </a:tc>
              </a:tr>
              <a:tr h="763705">
                <a:tc>
                  <a:txBody>
                    <a:bodyPr/>
                    <a:lstStyle/>
                    <a:p>
                      <a:r>
                        <a:rPr lang="en-US" altLang="zh-TW" sz="2600" dirty="0" smtClean="0"/>
                        <a:t>Yuka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600" dirty="0" err="1" smtClean="0"/>
                        <a:t>Maho</a:t>
                      </a:r>
                      <a:endParaRPr lang="zh-TW" altLang="en-US" sz="2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Round 1 (5 </a:t>
            </a:r>
            <a:r>
              <a:rPr lang="en-US" altLang="zh-TW" dirty="0" err="1"/>
              <a:t>mins</a:t>
            </a:r>
            <a:r>
              <a:rPr lang="en-US" altLang="zh-TW" dirty="0"/>
              <a:t>): </a:t>
            </a:r>
          </a:p>
          <a:p>
            <a:pPr lvl="1"/>
            <a:r>
              <a:rPr lang="en-US" altLang="zh-TW" dirty="0"/>
              <a:t>Choose who will </a:t>
            </a:r>
            <a:r>
              <a:rPr lang="en-US" altLang="zh-TW" dirty="0" smtClean="0"/>
              <a:t>be the reviewer</a:t>
            </a:r>
            <a:endParaRPr lang="en-US" altLang="zh-TW" dirty="0"/>
          </a:p>
          <a:p>
            <a:pPr lvl="1"/>
            <a:r>
              <a:rPr lang="en-US" altLang="zh-TW" dirty="0"/>
              <a:t>Share feedback</a:t>
            </a:r>
          </a:p>
          <a:p>
            <a:r>
              <a:rPr lang="en-US" altLang="zh-TW" dirty="0"/>
              <a:t>Round 2 (5 </a:t>
            </a:r>
            <a:r>
              <a:rPr lang="en-US" altLang="zh-TW" dirty="0" err="1"/>
              <a:t>mins</a:t>
            </a:r>
            <a:r>
              <a:rPr lang="en-US" altLang="zh-TW" dirty="0"/>
              <a:t>): </a:t>
            </a:r>
          </a:p>
          <a:p>
            <a:pPr lvl="1"/>
            <a:r>
              <a:rPr lang="en-US" altLang="zh-TW" dirty="0"/>
              <a:t>Feedback for the other person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91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Have A Dream</a:t>
            </a:r>
            <a:endParaRPr lang="en-US" dirty="0"/>
          </a:p>
        </p:txBody>
      </p:sp>
      <p:pic>
        <p:nvPicPr>
          <p:cNvPr id="8" name="Content Placeholder 7" descr="MTE5NTU2MzE2MjgwNDg5NDgz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r="7083"/>
          <a:stretch>
            <a:fillRect/>
          </a:stretch>
        </p:blipFill>
        <p:spPr>
          <a:xfrm>
            <a:off x="457200" y="1693863"/>
            <a:ext cx="4040188" cy="4706937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41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Who is this?</a:t>
            </a:r>
          </a:p>
          <a:p>
            <a:endParaRPr lang="en-US" sz="3200" dirty="0"/>
          </a:p>
          <a:p>
            <a:r>
              <a:rPr lang="en-US" sz="3200" dirty="0" smtClean="0"/>
              <a:t>What did he do?</a:t>
            </a:r>
          </a:p>
          <a:p>
            <a:endParaRPr lang="en-US" sz="3200" dirty="0"/>
          </a:p>
        </p:txBody>
      </p:sp>
      <p:pic>
        <p:nvPicPr>
          <p:cNvPr id="9" name="Picture 8" descr="Screen shot 2014-06-15 at 5.29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0"/>
            <a:ext cx="20828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7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 King Jr.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Lived from 1929 – 1968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His famous “I Have a Dream” speech </a:t>
            </a:r>
          </a:p>
          <a:p>
            <a:pPr lvl="1"/>
            <a:r>
              <a:rPr lang="en-US" dirty="0"/>
              <a:t>August 28, </a:t>
            </a:r>
            <a:r>
              <a:rPr lang="en-US" dirty="0" smtClean="0"/>
              <a:t>1963</a:t>
            </a:r>
          </a:p>
          <a:p>
            <a:pPr marL="457200" lvl="1" indent="0">
              <a:buNone/>
            </a:pPr>
            <a:endParaRPr lang="en-US" dirty="0"/>
          </a:p>
          <a:p>
            <a:pPr marL="438912" lvl="1" indent="-320040">
              <a:spcBef>
                <a:spcPts val="12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3200" dirty="0"/>
              <a:t>Let’s take a look at </a:t>
            </a:r>
            <a:r>
              <a:rPr lang="en-US" altLang="zh-TW" sz="3200" dirty="0" smtClean="0"/>
              <a:t>the speech!</a:t>
            </a:r>
          </a:p>
          <a:p>
            <a:pPr lvl="1"/>
            <a:r>
              <a:rPr lang="en-US" altLang="zh-TW" dirty="0"/>
              <a:t>Read </a:t>
            </a:r>
            <a:r>
              <a:rPr lang="en-US" altLang="zh-TW" dirty="0" smtClean="0"/>
              <a:t>the </a:t>
            </a:r>
            <a:r>
              <a:rPr lang="en-US" altLang="zh-TW" dirty="0"/>
              <a:t>segment of the </a:t>
            </a:r>
            <a:r>
              <a:rPr lang="en-US" altLang="zh-TW" dirty="0" smtClean="0"/>
              <a:t>speech while listening to the clip.</a:t>
            </a:r>
            <a:endParaRPr lang="en-US" altLang="zh-TW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4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 Have a Dream speech</a:t>
            </a:r>
            <a:endParaRPr lang="zh-TW" altLang="en-US" dirty="0"/>
          </a:p>
        </p:txBody>
      </p:sp>
      <p:pic>
        <p:nvPicPr>
          <p:cNvPr id="11" name="I have a dream edi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774825"/>
            <a:ext cx="8229600" cy="4625975"/>
          </a:xfrm>
        </p:spPr>
      </p:pic>
    </p:spTree>
    <p:extLst>
      <p:ext uri="{BB962C8B-B14F-4D97-AF65-F5344CB8AC3E}">
        <p14:creationId xmlns:p14="http://schemas.microsoft.com/office/powerpoint/2010/main" val="192004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1792" indent="-457200">
              <a:spcBef>
                <a:spcPts val="1200"/>
              </a:spcBef>
            </a:pPr>
            <a:r>
              <a:rPr lang="en-US" altLang="zh-TW" dirty="0"/>
              <a:t>What was the significance of the speech?</a:t>
            </a:r>
          </a:p>
          <a:p>
            <a:pPr marL="914400" lvl="1" indent="-457200"/>
            <a:r>
              <a:rPr lang="en-US" altLang="zh-TW" dirty="0"/>
              <a:t>Discuss in pairs</a:t>
            </a:r>
            <a:r>
              <a:rPr lang="en-US" altLang="zh-TW" dirty="0" smtClean="0"/>
              <a:t>.</a:t>
            </a:r>
          </a:p>
          <a:p>
            <a:pPr marL="621792" lvl="1" indent="-457200">
              <a:spcBef>
                <a:spcPts val="12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3200" dirty="0"/>
              <a:t>What was his wish?</a:t>
            </a:r>
          </a:p>
          <a:p>
            <a:pPr marL="621792" lvl="1" indent="-457200">
              <a:spcBef>
                <a:spcPts val="12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3200" dirty="0"/>
              <a:t>Did he wish for changes to the past/ </a:t>
            </a:r>
            <a:r>
              <a:rPr lang="en-US" altLang="zh-TW" sz="3200" dirty="0" smtClean="0"/>
              <a:t>the present</a:t>
            </a:r>
            <a:r>
              <a:rPr lang="en-US" altLang="zh-TW" sz="3200" dirty="0"/>
              <a:t>/ </a:t>
            </a:r>
            <a:r>
              <a:rPr lang="en-US" altLang="zh-TW" sz="3200" dirty="0" smtClean="0"/>
              <a:t>the future</a:t>
            </a:r>
            <a:r>
              <a:rPr lang="en-US" altLang="zh-TW" sz="3200" dirty="0"/>
              <a:t>?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Underline “I have a dream” and try to catch it in the video. We will watch it again.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950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 the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sentences expressing Martin Luther King’s future wishes, and change the structure to the </a:t>
            </a:r>
            <a:r>
              <a:rPr lang="en-US" i="1" dirty="0" smtClean="0"/>
              <a:t>I wish</a:t>
            </a:r>
            <a:r>
              <a:rPr lang="en-US" dirty="0" smtClean="0"/>
              <a:t> structure.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altLang="zh-TW" dirty="0" smtClean="0"/>
              <a:t>Wishing </a:t>
            </a:r>
            <a:r>
              <a:rPr lang="en-US" altLang="zh-TW" dirty="0"/>
              <a:t>for changes to </a:t>
            </a:r>
            <a:r>
              <a:rPr lang="en-US" altLang="zh-TW" b="1" dirty="0"/>
              <a:t>the future</a:t>
            </a:r>
            <a:r>
              <a:rPr lang="en-US" altLang="zh-TW" dirty="0" smtClean="0"/>
              <a:t>:</a:t>
            </a:r>
          </a:p>
          <a:p>
            <a:pPr marL="914400" lvl="1" indent="-457200"/>
            <a:r>
              <a:rPr lang="en-US" altLang="zh-TW" dirty="0" smtClean="0"/>
              <a:t>I </a:t>
            </a:r>
            <a:r>
              <a:rPr lang="en-US" altLang="zh-TW" b="1" dirty="0"/>
              <a:t>wish</a:t>
            </a:r>
            <a:r>
              <a:rPr lang="en-US" altLang="zh-TW" dirty="0"/>
              <a:t> someone/something + </a:t>
            </a:r>
            <a:r>
              <a:rPr lang="en-US" altLang="zh-TW" b="1" dirty="0"/>
              <a:t>would/could </a:t>
            </a:r>
            <a:r>
              <a:rPr lang="en-US" altLang="zh-TW" dirty="0"/>
              <a:t>+ verb</a:t>
            </a:r>
            <a:r>
              <a:rPr lang="en-US" altLang="zh-TW" dirty="0" smtClean="0"/>
              <a:t>.</a:t>
            </a: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dirty="0">
              <a:solidFill>
                <a:srgbClr val="3366FF"/>
              </a:solidFill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dirty="0">
              <a:solidFill>
                <a:srgbClr val="3366FF"/>
              </a:solidFill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pPr marL="118872" indent="0">
              <a:buNone/>
            </a:pP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9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38912" lvl="1" indent="-320040">
              <a:spcBef>
                <a:spcPts val="12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3200" u="sng" dirty="0"/>
              <a:t>Speech</a:t>
            </a:r>
            <a:r>
              <a:rPr lang="en-US" altLang="zh-TW" sz="3200" dirty="0"/>
              <a:t>:</a:t>
            </a:r>
            <a:r>
              <a:rPr lang="en-US" altLang="zh-TW" sz="3200" b="1" dirty="0"/>
              <a:t> </a:t>
            </a:r>
            <a:r>
              <a:rPr lang="en-US" altLang="zh-TW" sz="3200" dirty="0"/>
              <a:t>I have a dream that one day this nation will rise up and live out the true meaning of its creed.</a:t>
            </a:r>
          </a:p>
          <a:p>
            <a:pPr marL="438912" lvl="1" indent="-320040">
              <a:spcBef>
                <a:spcPts val="12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3200" u="sng" dirty="0"/>
              <a:t>Wish</a:t>
            </a:r>
            <a:r>
              <a:rPr lang="en-US" altLang="zh-TW" sz="3200" dirty="0"/>
              <a:t>: </a:t>
            </a:r>
            <a:r>
              <a:rPr lang="en-US" altLang="zh-TW" sz="3200" b="1" dirty="0"/>
              <a:t>I wish </a:t>
            </a:r>
            <a:r>
              <a:rPr lang="en-US" altLang="zh-TW" sz="3200" dirty="0"/>
              <a:t>this nation </a:t>
            </a:r>
            <a:r>
              <a:rPr lang="en-US" altLang="zh-TW" sz="3200" b="1" dirty="0"/>
              <a:t>would</a:t>
            </a:r>
            <a:r>
              <a:rPr lang="en-US" altLang="zh-TW" sz="3200" dirty="0"/>
              <a:t> rise up and live out the true meaning of its creed</a:t>
            </a:r>
            <a:r>
              <a:rPr lang="en-US" altLang="zh-TW" sz="3200" dirty="0" smtClean="0"/>
              <a:t>.</a:t>
            </a:r>
          </a:p>
          <a:p>
            <a:pPr marL="438912" lvl="1" indent="-320040">
              <a:spcBef>
                <a:spcPts val="12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altLang="zh-TW" sz="3200" dirty="0"/>
          </a:p>
          <a:p>
            <a:pPr>
              <a:spcBef>
                <a:spcPts val="1200"/>
              </a:spcBef>
            </a:pPr>
            <a:r>
              <a:rPr lang="en-US" altLang="zh-TW" u="sng" dirty="0"/>
              <a:t>Speech</a:t>
            </a:r>
            <a:r>
              <a:rPr lang="en-US" altLang="zh-TW" dirty="0"/>
              <a:t>: With this faith, we will be able to hew out of the mountain of despair a stone of hope.</a:t>
            </a:r>
          </a:p>
          <a:p>
            <a:pPr>
              <a:spcBef>
                <a:spcPts val="1200"/>
              </a:spcBef>
            </a:pPr>
            <a:r>
              <a:rPr lang="en-US" altLang="zh-TW" u="sng" dirty="0"/>
              <a:t>Wish</a:t>
            </a:r>
            <a:r>
              <a:rPr lang="en-US" altLang="zh-TW" dirty="0"/>
              <a:t>: </a:t>
            </a:r>
            <a:r>
              <a:rPr lang="en-US" altLang="zh-TW" b="1" dirty="0"/>
              <a:t>I wish </a:t>
            </a:r>
            <a:r>
              <a:rPr lang="en-US" altLang="zh-TW" dirty="0"/>
              <a:t>we </a:t>
            </a:r>
            <a:r>
              <a:rPr lang="en-US" altLang="zh-TW" b="1" dirty="0"/>
              <a:t>would</a:t>
            </a:r>
            <a:r>
              <a:rPr lang="en-US" altLang="zh-TW" dirty="0"/>
              <a:t> be able to hew out of the mountain of despair a stone of hope.</a:t>
            </a:r>
            <a:endParaRPr lang="zh-TW" altLang="en-US" dirty="0"/>
          </a:p>
          <a:p>
            <a:pPr marL="621792" lvl="1" indent="-457200">
              <a:spcBef>
                <a:spcPts val="12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zh-TW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495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5191"/>
            <a:ext cx="8372007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Work in pairs to modify the sentences.</a:t>
            </a:r>
          </a:p>
          <a:p>
            <a:pPr marL="914400" lvl="1" indent="-457200"/>
            <a:r>
              <a:rPr lang="en-US" altLang="zh-TW" dirty="0"/>
              <a:t>I </a:t>
            </a:r>
            <a:r>
              <a:rPr lang="en-US" altLang="zh-TW" b="1" dirty="0"/>
              <a:t>wish</a:t>
            </a:r>
            <a:r>
              <a:rPr lang="en-US" altLang="zh-TW" dirty="0"/>
              <a:t> someone/something + </a:t>
            </a:r>
            <a:r>
              <a:rPr lang="en-US" altLang="zh-TW" b="1" dirty="0"/>
              <a:t>would/could</a:t>
            </a:r>
            <a:r>
              <a:rPr lang="en-US" altLang="zh-TW" dirty="0"/>
              <a:t> + </a:t>
            </a:r>
            <a:r>
              <a:rPr lang="en-US" altLang="zh-TW" dirty="0" smtClean="0"/>
              <a:t>verb.</a:t>
            </a:r>
            <a:endParaRPr lang="en-US" dirty="0"/>
          </a:p>
          <a:p>
            <a:r>
              <a:rPr lang="en-US" dirty="0" smtClean="0"/>
              <a:t>You don’t have to rewrite the whole sentence!! Just underline and change the part you need.</a:t>
            </a:r>
          </a:p>
          <a:p>
            <a:endParaRPr lang="en-US" dirty="0"/>
          </a:p>
          <a:p>
            <a:r>
              <a:rPr lang="en-US" dirty="0" smtClean="0"/>
              <a:t>Table 1: start with #1-#3 </a:t>
            </a:r>
          </a:p>
          <a:p>
            <a:r>
              <a:rPr lang="en-US" dirty="0" smtClean="0"/>
              <a:t>Table 2: start with #4-#6</a:t>
            </a:r>
          </a:p>
          <a:p>
            <a:r>
              <a:rPr lang="en-US" dirty="0" smtClean="0"/>
              <a:t>Table 3: start with #7-#9</a:t>
            </a:r>
            <a:endParaRPr lang="en-US" sz="3200" dirty="0" smtClean="0"/>
          </a:p>
          <a:p>
            <a:pPr marL="914400" lvl="1" indent="-457200"/>
            <a:r>
              <a:rPr lang="en-US" dirty="0"/>
              <a:t>If you have time, continue doing the </a:t>
            </a:r>
            <a:r>
              <a:rPr lang="en-US" dirty="0" smtClean="0"/>
              <a:t>rest of the worksheet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956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Share your sentences with the pair across table.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176"/>
            <a:ext cx="8229600" cy="5686891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sz="2300" dirty="0" smtClean="0"/>
              <a:t>I wish (the state of) Mississippi would be transformed into an oasis of freedom and justice.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2300" dirty="0" smtClean="0"/>
              <a:t>I wish rough places would be made plain, and that crooked places would be made straight.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2300" dirty="0" smtClean="0"/>
              <a:t>I wish everyone would be able to join hands and sing…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2300" dirty="0" smtClean="0"/>
              <a:t>I wish the glory of the Lord would be revealed and all flesh shall see it together.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2300" dirty="0" smtClean="0"/>
              <a:t>I wish everyone would join hands one day.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2300" dirty="0" smtClean="0"/>
              <a:t>I wish this day would be the day when all God’s children sing with new meaning.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2300" dirty="0" smtClean="0"/>
              <a:t>I wish </a:t>
            </a:r>
            <a:r>
              <a:rPr lang="en-US" sz="2300" smtClean="0"/>
              <a:t>every valley </a:t>
            </a:r>
            <a:r>
              <a:rPr lang="en-US" sz="2300" dirty="0" smtClean="0"/>
              <a:t>would be exalted and every hill would be made low.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2300" dirty="0" smtClean="0"/>
              <a:t>(same as 6)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2300" dirty="0" smtClean="0"/>
              <a:t>I wish we would be able to work, pray… and stand up for freedom together.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27617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CEP 6.19, </a:t>
            </a:r>
            <a:br>
              <a:rPr lang="en-US" dirty="0" smtClean="0"/>
            </a:br>
            <a:r>
              <a:rPr lang="en-US" dirty="0" smtClean="0"/>
              <a:t>Unit 12: Wishful Thinking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Andras &amp; </a:t>
            </a:r>
            <a:r>
              <a:rPr lang="en-US" dirty="0" err="1" smtClean="0"/>
              <a:t>Ruey</a:t>
            </a:r>
            <a:r>
              <a:rPr lang="en-US" dirty="0" smtClean="0"/>
              <a:t>-Ying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7333"/>
            <a:ext cx="8229600" cy="4453467"/>
          </a:xfrm>
        </p:spPr>
        <p:txBody>
          <a:bodyPr/>
          <a:lstStyle/>
          <a:p>
            <a:r>
              <a:rPr lang="en-US" dirty="0" smtClean="0"/>
              <a:t>What are some of the sentences you made?</a:t>
            </a:r>
          </a:p>
          <a:p>
            <a:endParaRPr lang="en-US" dirty="0"/>
          </a:p>
          <a:p>
            <a:r>
              <a:rPr lang="en-US" dirty="0" smtClean="0"/>
              <a:t>Deforestation: </a:t>
            </a:r>
          </a:p>
          <a:p>
            <a:r>
              <a:rPr lang="en-US" dirty="0" smtClean="0"/>
              <a:t>Situation: The forests are getting chopped down</a:t>
            </a:r>
          </a:p>
          <a:p>
            <a:r>
              <a:rPr lang="en-US" dirty="0" smtClean="0"/>
              <a:t>Grammar: I wish the forests would not get cut down because then the animals will have nowhere to live.</a:t>
            </a:r>
            <a:endParaRPr lang="en-US" dirty="0"/>
          </a:p>
        </p:txBody>
      </p:sp>
      <p:pic>
        <p:nvPicPr>
          <p:cNvPr id="4" name="Picture 3" descr="Screen shot 2014-06-15 at 5.30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33" y="155448"/>
            <a:ext cx="20701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Wishing for Future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wish</a:t>
            </a:r>
            <a:r>
              <a:rPr lang="en-US" dirty="0" smtClean="0"/>
              <a:t> + somebody/something+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could/would </a:t>
            </a:r>
            <a:r>
              <a:rPr lang="en-US" dirty="0" smtClean="0"/>
              <a:t>+ base form of verb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Quiz:</a:t>
            </a:r>
          </a:p>
          <a:p>
            <a:pPr marL="118872" indent="0">
              <a:buNone/>
            </a:pPr>
            <a:r>
              <a:rPr lang="en-US" dirty="0" smtClean="0"/>
              <a:t>I wish we ________ reduce the amount of pollution.</a:t>
            </a:r>
          </a:p>
          <a:p>
            <a:pPr marL="118872" indent="0">
              <a:buNone/>
            </a:pPr>
            <a:r>
              <a:rPr lang="en-US" dirty="0" smtClean="0"/>
              <a:t>I wish the government _________  do something about the problem.</a:t>
            </a:r>
          </a:p>
          <a:p>
            <a:pPr marL="118872" indent="0">
              <a:buNone/>
            </a:pPr>
            <a:r>
              <a:rPr lang="en-US" dirty="0" smtClean="0"/>
              <a:t>I wish factories _________ find cleaner ways to make products.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3318933"/>
            <a:ext cx="48429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 smtClean="0"/>
              <a:t>      could</a:t>
            </a:r>
          </a:p>
          <a:p>
            <a:endParaRPr lang="en-US" sz="3200" dirty="0"/>
          </a:p>
          <a:p>
            <a:r>
              <a:rPr lang="en-US" sz="3200" dirty="0" smtClean="0"/>
              <a:t>                                  would</a:t>
            </a:r>
          </a:p>
          <a:p>
            <a:endParaRPr lang="en-US" sz="4000" dirty="0"/>
          </a:p>
          <a:p>
            <a:r>
              <a:rPr lang="en-US" sz="3200" dirty="0"/>
              <a:t> </a:t>
            </a:r>
            <a:r>
              <a:rPr lang="en-US" sz="3200" dirty="0" smtClean="0"/>
              <a:t>                 would</a:t>
            </a:r>
          </a:p>
        </p:txBody>
      </p:sp>
    </p:spTree>
    <p:extLst>
      <p:ext uri="{BB962C8B-B14F-4D97-AF65-F5344CB8AC3E}">
        <p14:creationId xmlns:p14="http://schemas.microsoft.com/office/powerpoint/2010/main" val="10366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Practice: what is the wish? (use we)</a:t>
            </a:r>
            <a:endParaRPr lang="en-US" dirty="0"/>
          </a:p>
        </p:txBody>
      </p:sp>
      <p:pic>
        <p:nvPicPr>
          <p:cNvPr id="4" name="Content Placeholder 3" descr="subaru-of-indiana-automotive-inc-reduce-reuse-recycl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5" b="5055"/>
          <a:stretch>
            <a:fillRect/>
          </a:stretch>
        </p:blipFill>
        <p:spPr>
          <a:xfrm>
            <a:off x="457200" y="1775192"/>
            <a:ext cx="4102235" cy="2305742"/>
          </a:xfrm>
        </p:spPr>
      </p:pic>
      <p:pic>
        <p:nvPicPr>
          <p:cNvPr id="5" name="Picture 4" descr="Do-Not-Trash-Litter-Sign-S-4266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3" y="4227618"/>
            <a:ext cx="3640667" cy="2630382"/>
          </a:xfrm>
          <a:prstGeom prst="rect">
            <a:avLst/>
          </a:prstGeom>
        </p:spPr>
      </p:pic>
      <p:pic>
        <p:nvPicPr>
          <p:cNvPr id="6" name="Picture 5" descr="50581-hi-smokey_busshelter060811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08176"/>
            <a:ext cx="3686537" cy="53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Reading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What are some organizations that have been formed to help improve the world?</a:t>
            </a:r>
          </a:p>
          <a:p>
            <a:pPr lvl="1"/>
            <a:r>
              <a:rPr lang="en-US" altLang="zh-TW" dirty="0" smtClean="0"/>
              <a:t>Intergovernmental organization</a:t>
            </a:r>
          </a:p>
          <a:p>
            <a:pPr lvl="2"/>
            <a:r>
              <a:rPr lang="en-US" altLang="zh-TW" dirty="0" smtClean="0"/>
              <a:t>Finance: World Bank</a:t>
            </a:r>
          </a:p>
          <a:p>
            <a:pPr lvl="2"/>
            <a:r>
              <a:rPr lang="en-US" altLang="zh-TW" dirty="0" smtClean="0"/>
              <a:t>Trade: WTO</a:t>
            </a:r>
          </a:p>
          <a:p>
            <a:pPr lvl="2"/>
            <a:r>
              <a:rPr lang="en-US" altLang="zh-TW" dirty="0" smtClean="0"/>
              <a:t>Health: WHO</a:t>
            </a:r>
          </a:p>
          <a:p>
            <a:pPr lvl="1"/>
            <a:r>
              <a:rPr lang="en-US" altLang="zh-TW" dirty="0" smtClean="0"/>
              <a:t>Non-governmental organization</a:t>
            </a:r>
          </a:p>
          <a:p>
            <a:pPr lvl="2"/>
            <a:r>
              <a:rPr lang="en-US" altLang="zh-TW" dirty="0" smtClean="0"/>
              <a:t>Environment: Greenpeace</a:t>
            </a:r>
          </a:p>
          <a:p>
            <a:pPr lvl="2"/>
            <a:r>
              <a:rPr lang="en-US" altLang="zh-TW" dirty="0" smtClean="0"/>
              <a:t>Humanitarian: Red cross </a:t>
            </a:r>
          </a:p>
        </p:txBody>
      </p:sp>
      <p:pic>
        <p:nvPicPr>
          <p:cNvPr id="4" name="Picture 3" descr="Screen shot 2014-06-15 at 5.30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0"/>
            <a:ext cx="21082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UNICEF: Working for a better world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zh-TW" dirty="0" smtClean="0"/>
              <a:t>Let’s read the first paragraph of the article (line 1-9).</a:t>
            </a:r>
          </a:p>
          <a:p>
            <a:pPr>
              <a:spcBef>
                <a:spcPts val="1200"/>
              </a:spcBef>
            </a:pPr>
            <a:r>
              <a:rPr lang="en-US" altLang="zh-TW" dirty="0"/>
              <a:t>What type of issue does UNICEF focus on</a:t>
            </a:r>
            <a:r>
              <a:rPr lang="en-US" altLang="zh-TW" dirty="0" smtClean="0"/>
              <a:t>?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Who founded UNICEF?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What was the original purpose of UNICEF?</a:t>
            </a:r>
          </a:p>
        </p:txBody>
      </p:sp>
    </p:spTree>
    <p:extLst>
      <p:ext uri="{BB962C8B-B14F-4D97-AF65-F5344CB8AC3E}">
        <p14:creationId xmlns:p14="http://schemas.microsoft.com/office/powerpoint/2010/main" val="163202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Read the article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Count off 1’s and 2’s.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1: Read the 2</a:t>
            </a:r>
            <a:r>
              <a:rPr lang="en-US" altLang="zh-TW" baseline="30000" dirty="0" smtClean="0"/>
              <a:t>nd</a:t>
            </a:r>
            <a:r>
              <a:rPr lang="en-US" altLang="zh-TW" dirty="0" smtClean="0"/>
              <a:t> paragraph (line 10-21)</a:t>
            </a:r>
          </a:p>
          <a:p>
            <a:r>
              <a:rPr lang="en-US" altLang="zh-TW" dirty="0" smtClean="0"/>
              <a:t>2: Read the 3</a:t>
            </a:r>
            <a:r>
              <a:rPr lang="en-US" altLang="zh-TW" baseline="30000" dirty="0" smtClean="0"/>
              <a:t>rd</a:t>
            </a:r>
            <a:r>
              <a:rPr lang="en-US" altLang="zh-TW" dirty="0" smtClean="0"/>
              <a:t> paragraph (line 22-25)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4231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Create an outline (again...)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Look at practice 3: outline chart</a:t>
            </a:r>
          </a:p>
          <a:p>
            <a:r>
              <a:rPr lang="en-US" altLang="zh-TW" dirty="0"/>
              <a:t>I. Origin of </a:t>
            </a:r>
            <a:r>
              <a:rPr lang="en-US" altLang="zh-TW" dirty="0" smtClean="0"/>
              <a:t>UNICEF</a:t>
            </a:r>
          </a:p>
          <a:p>
            <a:pPr lvl="1"/>
            <a:r>
              <a:rPr lang="en-US" altLang="zh-TW" dirty="0" smtClean="0"/>
              <a:t>A:1946</a:t>
            </a:r>
          </a:p>
          <a:p>
            <a:pPr lvl="1"/>
            <a:r>
              <a:rPr lang="en-US" altLang="zh-TW" dirty="0" smtClean="0"/>
              <a:t>B:provide food and supplies to children needing help after WWII.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265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zh-TW" dirty="0"/>
              <a:t>1: Complete II. </a:t>
            </a:r>
          </a:p>
          <a:p>
            <a:r>
              <a:rPr lang="en-US" altLang="zh-TW" dirty="0"/>
              <a:t>2: Complete III.</a:t>
            </a:r>
            <a:endParaRPr lang="zh-TW" altLang="en-US" dirty="0"/>
          </a:p>
          <a:p>
            <a:pPr>
              <a:spcBef>
                <a:spcPts val="1200"/>
              </a:spcBef>
            </a:pPr>
            <a:r>
              <a:rPr lang="en-US" altLang="zh-TW" dirty="0" smtClean="0"/>
              <a:t>Wait! The outline needs to be changed:</a:t>
            </a:r>
          </a:p>
          <a:p>
            <a:r>
              <a:rPr lang="en-US" altLang="zh-TW" dirty="0" smtClean="0"/>
              <a:t>III. ____________________</a:t>
            </a:r>
          </a:p>
          <a:p>
            <a:pPr lvl="1"/>
            <a:r>
              <a:rPr lang="en-US" altLang="zh-TW" dirty="0" smtClean="0"/>
              <a:t>A. Voluntary contributions</a:t>
            </a:r>
          </a:p>
          <a:p>
            <a:pPr lvl="1"/>
            <a:r>
              <a:rPr lang="en-US" altLang="zh-TW" dirty="0" smtClean="0"/>
              <a:t>B. _______________</a:t>
            </a:r>
          </a:p>
          <a:p>
            <a:pPr lvl="2"/>
            <a:r>
              <a:rPr lang="en-US" altLang="zh-TW" dirty="0" smtClean="0"/>
              <a:t>1. _________</a:t>
            </a:r>
          </a:p>
          <a:p>
            <a:pPr lvl="2"/>
            <a:r>
              <a:rPr lang="en-US" altLang="zh-TW" dirty="0" smtClean="0"/>
              <a:t>2. _________</a:t>
            </a:r>
          </a:p>
          <a:p>
            <a:pPr lvl="2"/>
            <a:r>
              <a:rPr lang="en-US" altLang="zh-TW" dirty="0" smtClean="0"/>
              <a:t>3. _________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945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zh-TW" dirty="0" smtClean="0"/>
              <a:t>Exchange your outline with your partner.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Check your partner’s outline. Does it accurately summarize the paragraph?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Discuss with your partner.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02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Answers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II. A. 2: supports projects that help reduce infant mortality rates</a:t>
            </a:r>
          </a:p>
          <a:p>
            <a:r>
              <a:rPr lang="en-US" altLang="zh-TW" dirty="0" smtClean="0"/>
              <a:t>II. A. 3: provides emergency relief following disasters, wars or epidemics</a:t>
            </a:r>
          </a:p>
          <a:p>
            <a:r>
              <a:rPr lang="en-US" altLang="zh-TW" dirty="0" smtClean="0"/>
              <a:t>II. B. 1: provides funds for training nurses, teachers, and child welfare specialist</a:t>
            </a:r>
          </a:p>
          <a:p>
            <a:r>
              <a:rPr lang="en-US" altLang="zh-TW" dirty="0" smtClean="0"/>
              <a:t> II. B.2: sponsors classes in nutrition, child care, parenting, and basic education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48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</a:p>
          <a:p>
            <a:r>
              <a:rPr lang="en-US" dirty="0" smtClean="0"/>
              <a:t>Peer Feedback</a:t>
            </a:r>
          </a:p>
          <a:p>
            <a:r>
              <a:rPr lang="en-US" dirty="0" smtClean="0"/>
              <a:t>I Have a Dream Speech</a:t>
            </a:r>
          </a:p>
          <a:p>
            <a:r>
              <a:rPr lang="en-US" dirty="0" smtClean="0"/>
              <a:t>HW Check</a:t>
            </a:r>
          </a:p>
          <a:p>
            <a:r>
              <a:rPr lang="en-US" dirty="0" smtClean="0"/>
              <a:t>UNICEF Reading</a:t>
            </a:r>
          </a:p>
          <a:p>
            <a:r>
              <a:rPr lang="en-US" dirty="0" smtClean="0"/>
              <a:t>Presentations: Melissa and </a:t>
            </a:r>
            <a:r>
              <a:rPr lang="en-US" dirty="0" err="1" smtClean="0"/>
              <a:t>Ayako</a:t>
            </a:r>
            <a:endParaRPr lang="en-US" dirty="0" smtClean="0"/>
          </a:p>
          <a:p>
            <a:r>
              <a:rPr lang="en-US" dirty="0" smtClean="0"/>
              <a:t>HW/Exit Ticket</a:t>
            </a:r>
          </a:p>
        </p:txBody>
      </p:sp>
      <p:pic>
        <p:nvPicPr>
          <p:cNvPr id="4" name="Picture 3" descr="Screen shot 2014-06-15 at 5.29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0"/>
            <a:ext cx="2082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III. Sources of Support for UNICEF</a:t>
            </a:r>
          </a:p>
          <a:p>
            <a:r>
              <a:rPr lang="en-US" altLang="zh-TW" dirty="0" smtClean="0"/>
              <a:t>III. B. Other funds</a:t>
            </a:r>
          </a:p>
          <a:p>
            <a:r>
              <a:rPr lang="en-US" altLang="zh-TW" dirty="0" smtClean="0"/>
              <a:t>III. B. 1: Sale of greeting cards</a:t>
            </a:r>
          </a:p>
          <a:p>
            <a:r>
              <a:rPr lang="en-US" altLang="zh-TW" dirty="0" smtClean="0"/>
              <a:t>III. B. 2: Television benefits hosted by famous personalities</a:t>
            </a:r>
          </a:p>
          <a:p>
            <a:r>
              <a:rPr lang="en-US" altLang="zh-TW" dirty="0" smtClean="0"/>
              <a:t>III. B. 3: Other types of fund-raising activities supported by private citizens.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06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Vocab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Group the words with similar meanings: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943911"/>
              </p:ext>
            </p:extLst>
          </p:nvPr>
        </p:nvGraphicFramePr>
        <p:xfrm>
          <a:off x="971600" y="2636912"/>
          <a:ext cx="7056783" cy="2529056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352261"/>
                <a:gridCol w="2352261"/>
                <a:gridCol w="2352261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focus</a:t>
                      </a:r>
                      <a:r>
                        <a:rPr lang="en-US" altLang="zh-TW" sz="2800" baseline="0" dirty="0" smtClean="0"/>
                        <a:t>(8)</a:t>
                      </a:r>
                      <a:r>
                        <a:rPr lang="en-US" altLang="zh-TW" sz="2800" dirty="0" smtClean="0"/>
                        <a:t> 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goals(11)</a:t>
                      </a:r>
                      <a:endParaRPr lang="zh-TW" alt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support(16)</a:t>
                      </a:r>
                      <a:endParaRPr lang="zh-TW" altLang="en-US" sz="2800" dirty="0" smtClean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benefit (8)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equipment(14)</a:t>
                      </a:r>
                      <a:endParaRPr lang="zh-TW" alt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sponsor(24)</a:t>
                      </a:r>
                      <a:endParaRPr lang="zh-TW" altLang="en-US" sz="2800" dirty="0" smtClean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aid (10)</a:t>
                      </a:r>
                      <a:endParaRPr lang="zh-TW" altLang="en-US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supplies(14)</a:t>
                      </a:r>
                      <a:endParaRPr lang="zh-TW" alt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contribute (26)</a:t>
                      </a:r>
                      <a:endParaRPr lang="zh-TW" altLang="en-US" sz="2800" dirty="0" smtClean="0"/>
                    </a:p>
                    <a:p>
                      <a:pPr algn="ctr"/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1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aid, benefit, support, sponsor, contribute</a:t>
            </a:r>
          </a:p>
          <a:p>
            <a:pPr lvl="1"/>
            <a:r>
              <a:rPr lang="en-US" altLang="zh-TW" dirty="0" smtClean="0"/>
              <a:t>help, provide (services/ fund), etc.</a:t>
            </a:r>
          </a:p>
          <a:p>
            <a:r>
              <a:rPr lang="en-US" altLang="zh-TW" dirty="0" smtClean="0"/>
              <a:t>goal, focus </a:t>
            </a:r>
          </a:p>
          <a:p>
            <a:pPr lvl="1"/>
            <a:r>
              <a:rPr lang="en-US" altLang="zh-TW" dirty="0" smtClean="0"/>
              <a:t>objectives, purpose, etc.</a:t>
            </a:r>
          </a:p>
          <a:p>
            <a:r>
              <a:rPr lang="en-US" altLang="zh-TW" dirty="0" smtClean="0"/>
              <a:t>supplies, equipment</a:t>
            </a:r>
          </a:p>
          <a:p>
            <a:pPr lvl="1"/>
            <a:r>
              <a:rPr lang="en-US" altLang="zh-TW" dirty="0" smtClean="0"/>
              <a:t>resource, appliance, etc.</a:t>
            </a:r>
          </a:p>
          <a:p>
            <a:pPr lvl="1"/>
            <a:endParaRPr lang="en-US" altLang="zh-TW" dirty="0"/>
          </a:p>
          <a:p>
            <a:r>
              <a:rPr lang="en-US" altLang="zh-TW" dirty="0" smtClean="0"/>
              <a:t>Use different words to express similar meanings in your writing!</a:t>
            </a:r>
          </a:p>
        </p:txBody>
      </p:sp>
    </p:spTree>
    <p:extLst>
      <p:ext uri="{BB962C8B-B14F-4D97-AF65-F5344CB8AC3E}">
        <p14:creationId xmlns:p14="http://schemas.microsoft.com/office/powerpoint/2010/main" val="420244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Today’s presenters:</a:t>
            </a:r>
          </a:p>
          <a:p>
            <a:endParaRPr lang="en-US" dirty="0"/>
          </a:p>
          <a:p>
            <a:r>
              <a:rPr lang="en-US" dirty="0" smtClean="0"/>
              <a:t>Melissa</a:t>
            </a:r>
          </a:p>
          <a:p>
            <a:r>
              <a:rPr lang="en-US" dirty="0" err="1" smtClean="0"/>
              <a:t>Ayako</a:t>
            </a:r>
            <a:endParaRPr lang="en-US" dirty="0"/>
          </a:p>
        </p:txBody>
      </p:sp>
      <p:pic>
        <p:nvPicPr>
          <p:cNvPr id="4" name="Picture 3" descr="Screen shot 2014-06-15 at 5.30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155448"/>
            <a:ext cx="20955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HW/Exit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HW…</a:t>
            </a:r>
            <a:endParaRPr lang="en-US" dirty="0"/>
          </a:p>
        </p:txBody>
      </p:sp>
      <p:pic>
        <p:nvPicPr>
          <p:cNvPr id="4" name="Picture 3" descr="Screen shot 2014-06-15 at 5.3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567" y="155448"/>
            <a:ext cx="20955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Have a great weekend!!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Revisiting pronunciation: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Usually two content words together like:</a:t>
            </a:r>
          </a:p>
          <a:p>
            <a:pPr lvl="1"/>
            <a:r>
              <a:rPr lang="en-US" dirty="0" smtClean="0"/>
              <a:t>Fun time</a:t>
            </a:r>
          </a:p>
          <a:p>
            <a:pPr lvl="1"/>
            <a:r>
              <a:rPr lang="en-US" dirty="0" smtClean="0"/>
              <a:t>Blue shoes</a:t>
            </a:r>
          </a:p>
          <a:p>
            <a:pPr lvl="2"/>
            <a:r>
              <a:rPr lang="en-US" sz="3200" dirty="0" smtClean="0"/>
              <a:t>Will have the stress on the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word.</a:t>
            </a:r>
            <a:endParaRPr lang="en-US" sz="3200" dirty="0"/>
          </a:p>
        </p:txBody>
      </p:sp>
      <p:pic>
        <p:nvPicPr>
          <p:cNvPr id="4" name="Picture 3" descr="Screen shot 2014-06-15 at 5.29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0"/>
            <a:ext cx="2082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5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But..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there are exceptions.</a:t>
            </a:r>
          </a:p>
          <a:p>
            <a:endParaRPr lang="en-US" dirty="0"/>
          </a:p>
          <a:p>
            <a:r>
              <a:rPr lang="en-US" dirty="0" smtClean="0"/>
              <a:t>Think back to:</a:t>
            </a:r>
          </a:p>
          <a:p>
            <a:pPr lvl="1"/>
            <a:r>
              <a:rPr lang="en-US" dirty="0" smtClean="0"/>
              <a:t>The White House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luebird </a:t>
            </a:r>
            <a:r>
              <a:rPr lang="en-US" dirty="0" err="1" smtClean="0"/>
              <a:t>vs</a:t>
            </a:r>
            <a:r>
              <a:rPr lang="en-US" dirty="0" smtClean="0"/>
              <a:t> a blue bird</a:t>
            </a:r>
          </a:p>
          <a:p>
            <a:pPr lvl="8"/>
            <a:r>
              <a:rPr lang="en-US" sz="2800" dirty="0"/>
              <a:t> </a:t>
            </a:r>
            <a:r>
              <a:rPr lang="en-US" sz="2800" dirty="0" smtClean="0"/>
              <a:t> waterfall</a:t>
            </a:r>
          </a:p>
          <a:p>
            <a:pPr lvl="8"/>
            <a:endParaRPr lang="en-US" sz="2800" dirty="0"/>
          </a:p>
          <a:p>
            <a:pPr lvl="8"/>
            <a:r>
              <a:rPr lang="en-US" sz="2800" dirty="0" smtClean="0"/>
              <a:t>What do you notice?</a:t>
            </a:r>
          </a:p>
        </p:txBody>
      </p:sp>
      <p:pic>
        <p:nvPicPr>
          <p:cNvPr id="4" name="Picture 3" descr="bluebir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56" y="2311401"/>
            <a:ext cx="1914013" cy="1854200"/>
          </a:xfrm>
          <a:prstGeom prst="rect">
            <a:avLst/>
          </a:prstGeom>
        </p:spPr>
      </p:pic>
      <p:pic>
        <p:nvPicPr>
          <p:cNvPr id="5" name="Picture 4" descr="eastern_bluebird_glamo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4" y="4580467"/>
            <a:ext cx="2502958" cy="18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for emphasis?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want the red cap. I don’t want the BLUE cap.</a:t>
            </a:r>
          </a:p>
          <a:p>
            <a:endParaRPr lang="en-US" dirty="0" smtClean="0"/>
          </a:p>
          <a:p>
            <a:r>
              <a:rPr lang="en-US" dirty="0" smtClean="0"/>
              <a:t>That is the one CRAZY man.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Challenge: Oh man, that is the worst cupcake I have ever eaten.</a:t>
            </a:r>
          </a:p>
          <a:p>
            <a:endParaRPr lang="en-US" dirty="0"/>
          </a:p>
          <a:p>
            <a:r>
              <a:rPr lang="en-US" dirty="0" smtClean="0"/>
              <a:t>Stress: Oh MAN, THAT is the WORST </a:t>
            </a:r>
            <a:r>
              <a:rPr lang="en-US" dirty="0" err="1" smtClean="0"/>
              <a:t>CUPcake</a:t>
            </a:r>
            <a:r>
              <a:rPr lang="en-US" dirty="0" smtClean="0"/>
              <a:t> I have EVER eaten!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Often, in a </a:t>
            </a:r>
            <a:r>
              <a:rPr lang="en-US" dirty="0" err="1" smtClean="0"/>
              <a:t>adj</a:t>
            </a:r>
            <a:r>
              <a:rPr lang="en-US" dirty="0" smtClean="0"/>
              <a:t> + noun or noun + noun combo, the second of the two words are stressed.</a:t>
            </a:r>
          </a:p>
          <a:p>
            <a:endParaRPr lang="en-US" dirty="0"/>
          </a:p>
          <a:p>
            <a:r>
              <a:rPr lang="en-US" dirty="0" smtClean="0"/>
              <a:t>There are 3 possible exceptions:</a:t>
            </a:r>
          </a:p>
          <a:p>
            <a:pPr lvl="1"/>
            <a:r>
              <a:rPr lang="en-US" dirty="0" smtClean="0"/>
              <a:t>A name (White House)</a:t>
            </a:r>
          </a:p>
          <a:p>
            <a:pPr lvl="1"/>
            <a:r>
              <a:rPr lang="en-US" dirty="0" smtClean="0"/>
              <a:t>Compound word (bluebird, drugstore) </a:t>
            </a:r>
          </a:p>
          <a:p>
            <a:pPr lvl="1"/>
            <a:r>
              <a:rPr lang="en-US" dirty="0" smtClean="0"/>
              <a:t>For emphasis (wow, that is a NICE hat)</a:t>
            </a:r>
          </a:p>
        </p:txBody>
      </p:sp>
    </p:spTree>
    <p:extLst>
      <p:ext uri="{BB962C8B-B14F-4D97-AF65-F5344CB8AC3E}">
        <p14:creationId xmlns:p14="http://schemas.microsoft.com/office/powerpoint/2010/main" val="39100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look at WB p 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directions in the book:</a:t>
            </a:r>
          </a:p>
          <a:p>
            <a:pPr lvl="1"/>
            <a:r>
              <a:rPr lang="en-US" u="sng" dirty="0" smtClean="0"/>
              <a:t>Underline</a:t>
            </a:r>
            <a:r>
              <a:rPr lang="en-US" dirty="0" smtClean="0"/>
              <a:t> the </a:t>
            </a:r>
            <a:r>
              <a:rPr lang="en-US" dirty="0" err="1" smtClean="0"/>
              <a:t>adj</a:t>
            </a:r>
            <a:r>
              <a:rPr lang="en-US" dirty="0" smtClean="0"/>
              <a:t> + noun and noun + noun combos</a:t>
            </a:r>
          </a:p>
          <a:p>
            <a:pPr lvl="1"/>
            <a:r>
              <a:rPr lang="en-US" dirty="0" smtClean="0"/>
              <a:t>After that, mark with a * which word you think will be stressed.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Listen and compare your predictions.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391"/>
            <a:ext cx="8229600" cy="4625609"/>
          </a:xfrm>
        </p:spPr>
        <p:txBody>
          <a:bodyPr>
            <a:normAutofit/>
          </a:bodyPr>
          <a:lstStyle/>
          <a:p>
            <a:r>
              <a:rPr lang="en-US" altLang="zh-TW" dirty="0"/>
              <a:t>Take </a:t>
            </a:r>
            <a:r>
              <a:rPr lang="en-US" altLang="zh-TW" dirty="0" smtClean="0"/>
              <a:t>out your peer review form. Take 1 </a:t>
            </a:r>
            <a:r>
              <a:rPr lang="en-US" altLang="zh-TW" dirty="0"/>
              <a:t>minute to review what </a:t>
            </a:r>
            <a:r>
              <a:rPr lang="en-US" altLang="zh-TW" dirty="0" smtClean="0"/>
              <a:t>you wrote.</a:t>
            </a:r>
          </a:p>
          <a:p>
            <a:r>
              <a:rPr lang="en-US" altLang="zh-TW" dirty="0" smtClean="0"/>
              <a:t>Peer conference</a:t>
            </a:r>
          </a:p>
          <a:p>
            <a:pPr lvl="1"/>
            <a:r>
              <a:rPr lang="en-US" altLang="zh-TW" dirty="0" smtClean="0"/>
              <a:t>Reviewer: go through every item on the peer review form. Explain why you wrote what you wrote and give examples.</a:t>
            </a:r>
          </a:p>
          <a:p>
            <a:pPr lvl="1"/>
            <a:r>
              <a:rPr lang="en-US" altLang="zh-TW" dirty="0" smtClean="0"/>
              <a:t>Writer: ask for clarification if there is anything you don’t understand/ you don’t agree with</a:t>
            </a:r>
          </a:p>
        </p:txBody>
      </p:sp>
      <p:pic>
        <p:nvPicPr>
          <p:cNvPr id="4" name="Picture 3" descr="Screen shot 2014-06-15 at 5.2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20955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274</TotalTime>
  <Words>1314</Words>
  <Application>Microsoft Office PowerPoint</Application>
  <PresentationFormat>如螢幕大小 (4:3)</PresentationFormat>
  <Paragraphs>218</Paragraphs>
  <Slides>35</Slides>
  <Notes>1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Module</vt:lpstr>
      <vt:lpstr>PowerPoint 簡報</vt:lpstr>
      <vt:lpstr>CEP 6.19,  Unit 12: Wishful Thinking</vt:lpstr>
      <vt:lpstr>Today’s Lesson</vt:lpstr>
      <vt:lpstr>Warm-Up</vt:lpstr>
      <vt:lpstr>But.. </vt:lpstr>
      <vt:lpstr>What about for emphasis?</vt:lpstr>
      <vt:lpstr>Take Away</vt:lpstr>
      <vt:lpstr>Take a look at WB p 92</vt:lpstr>
      <vt:lpstr>Peer Feedback</vt:lpstr>
      <vt:lpstr>PowerPoint 簡報</vt:lpstr>
      <vt:lpstr>I Have A Dream</vt:lpstr>
      <vt:lpstr>Martin Luther King Jr.</vt:lpstr>
      <vt:lpstr>I Have a Dream speech</vt:lpstr>
      <vt:lpstr>PowerPoint 簡報</vt:lpstr>
      <vt:lpstr>Modify the Speech</vt:lpstr>
      <vt:lpstr>Examples</vt:lpstr>
      <vt:lpstr>Complete the Worksheet</vt:lpstr>
      <vt:lpstr>PowerPoint 簡報</vt:lpstr>
      <vt:lpstr>Answers</vt:lpstr>
      <vt:lpstr>HW Check</vt:lpstr>
      <vt:lpstr>Wishing for Future Change</vt:lpstr>
      <vt:lpstr>Practice: what is the wish? (use we)</vt:lpstr>
      <vt:lpstr>Reading</vt:lpstr>
      <vt:lpstr>UNICEF: Working for a better world</vt:lpstr>
      <vt:lpstr>Read the article</vt:lpstr>
      <vt:lpstr>Create an outline (again...)</vt:lpstr>
      <vt:lpstr>PowerPoint 簡報</vt:lpstr>
      <vt:lpstr>PowerPoint 簡報</vt:lpstr>
      <vt:lpstr>Answers</vt:lpstr>
      <vt:lpstr>PowerPoint 簡報</vt:lpstr>
      <vt:lpstr>Vocab</vt:lpstr>
      <vt:lpstr>PowerPoint 簡報</vt:lpstr>
      <vt:lpstr>Presentations </vt:lpstr>
      <vt:lpstr>HW/Exit Ticket</vt:lpstr>
      <vt:lpstr>Have a great weekend!!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Andras Molnar</dc:creator>
  <cp:lastModifiedBy>RL</cp:lastModifiedBy>
  <cp:revision>26</cp:revision>
  <dcterms:created xsi:type="dcterms:W3CDTF">2014-06-15T21:25:01Z</dcterms:created>
  <dcterms:modified xsi:type="dcterms:W3CDTF">2014-06-19T05:41:25Z</dcterms:modified>
</cp:coreProperties>
</file>