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61" r:id="rId12"/>
    <p:sldId id="267" r:id="rId13"/>
    <p:sldId id="268" r:id="rId14"/>
    <p:sldId id="269" r:id="rId15"/>
    <p:sldId id="262" r:id="rId16"/>
    <p:sldId id="263" r:id="rId17"/>
    <p:sldId id="264" r:id="rId18"/>
    <p:sldId id="270" r:id="rId19"/>
    <p:sldId id="271" r:id="rId20"/>
    <p:sldId id="272" r:id="rId21"/>
    <p:sldId id="265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6/17/2014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6/17/2014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12: Wishful Thinking</a:t>
            </a:r>
            <a:br>
              <a:rPr lang="en-US" dirty="0" smtClean="0"/>
            </a:br>
            <a:r>
              <a:rPr lang="en-US" dirty="0" smtClean="0"/>
              <a:t>6.17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HW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Write a persuasive letter based on the outline you created.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We are going to do peer review, so please upload your letter to </a:t>
            </a:r>
            <a:r>
              <a:rPr lang="en-US" altLang="zh-TW" dirty="0" err="1" smtClean="0"/>
              <a:t>dropbox</a:t>
            </a:r>
            <a:r>
              <a:rPr lang="en-US" altLang="zh-TW" dirty="0" smtClean="0"/>
              <a:t> by 7AM tomorrow! (or bring a hard copy to class tomorrow)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841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directions.</a:t>
            </a:r>
          </a:p>
          <a:p>
            <a:endParaRPr lang="en-US" dirty="0"/>
          </a:p>
          <a:p>
            <a:r>
              <a:rPr lang="en-US" dirty="0" smtClean="0"/>
              <a:t>What is a millennium… what is the 3</a:t>
            </a:r>
            <a:r>
              <a:rPr lang="en-US" baseline="30000" dirty="0" smtClean="0"/>
              <a:t>rd</a:t>
            </a:r>
            <a:r>
              <a:rPr lang="en-US" dirty="0" smtClean="0"/>
              <a:t> millennium?</a:t>
            </a:r>
          </a:p>
          <a:p>
            <a:r>
              <a:rPr lang="en-US" dirty="0" smtClean="0"/>
              <a:t>We are in the _____ century</a:t>
            </a:r>
          </a:p>
          <a:p>
            <a:endParaRPr lang="en-US" dirty="0"/>
          </a:p>
          <a:p>
            <a:r>
              <a:rPr lang="en-US" dirty="0" smtClean="0"/>
              <a:t>What are some problems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creen shot 2014-06-16 at 11.22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3" y="155448"/>
            <a:ext cx="2336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2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dialogue 1</a:t>
            </a:r>
          </a:p>
          <a:p>
            <a:r>
              <a:rPr lang="en-US" dirty="0" smtClean="0"/>
              <a:t>Answer the questions with a partner: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Alfred’s wish?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specific example does Alfred mention?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Who disagrees with Alfred? What is said?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82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dialogue 2</a:t>
            </a:r>
          </a:p>
          <a:p>
            <a:r>
              <a:rPr lang="en-US" dirty="0" smtClean="0"/>
              <a:t>Answer the questions with a partner: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What is Justine concerned about?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Which speakers are idealists (in dialogues 1 &amp; 2)?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23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Check!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try a different way:</a:t>
            </a:r>
          </a:p>
          <a:p>
            <a:r>
              <a:rPr lang="en-US" dirty="0" smtClean="0"/>
              <a:t>With your partner, cover the answers on the right side with your hand</a:t>
            </a:r>
          </a:p>
          <a:p>
            <a:r>
              <a:rPr lang="en-US" dirty="0" smtClean="0"/>
              <a:t>Try to come up with different words for 1 -10 without looking. (3 </a:t>
            </a:r>
            <a:r>
              <a:rPr lang="en-US" dirty="0" err="1" smtClean="0"/>
              <a:t>mins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Now try to match.</a:t>
            </a:r>
          </a:p>
          <a:p>
            <a:endParaRPr lang="en-US" dirty="0"/>
          </a:p>
          <a:p>
            <a:pPr lvl="1"/>
            <a:r>
              <a:rPr lang="en-US" dirty="0" smtClean="0"/>
              <a:t>This is a good test strategy!</a:t>
            </a:r>
          </a:p>
        </p:txBody>
      </p:sp>
    </p:spTree>
    <p:extLst>
      <p:ext uri="{BB962C8B-B14F-4D97-AF65-F5344CB8AC3E}">
        <p14:creationId xmlns:p14="http://schemas.microsoft.com/office/powerpoint/2010/main" val="241661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your understanding</a:t>
            </a:r>
            <a:br>
              <a:rPr lang="en-US" dirty="0" smtClean="0"/>
            </a:br>
            <a:r>
              <a:rPr lang="en-US" dirty="0" smtClean="0"/>
              <a:t>p 119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First read the example sentences in the box</a:t>
            </a:r>
          </a:p>
          <a:p>
            <a:endParaRPr lang="en-US" dirty="0"/>
          </a:p>
          <a:p>
            <a:r>
              <a:rPr lang="en-US" dirty="0"/>
              <a:t>Let’s look at this section.</a:t>
            </a:r>
          </a:p>
          <a:p>
            <a:endParaRPr lang="en-US" dirty="0"/>
          </a:p>
        </p:txBody>
      </p:sp>
      <p:pic>
        <p:nvPicPr>
          <p:cNvPr id="5" name="Picture 4" descr="Screen shot 2014-06-16 at 11.22.31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7" y="155448"/>
            <a:ext cx="2324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9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with your partner</a:t>
            </a:r>
          </a:p>
          <a:p>
            <a:endParaRPr lang="en-US" dirty="0"/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Were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Didn’t have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Didn’t need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Had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Could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Had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Could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69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Grammar Point: </a:t>
            </a:r>
            <a:br>
              <a:rPr lang="en-US" dirty="0" smtClean="0"/>
            </a:br>
            <a:r>
              <a:rPr lang="en-US" dirty="0" smtClean="0"/>
              <a:t>I wish (present)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First: What is the difference between a HOPE and a WISH?</a:t>
            </a:r>
          </a:p>
          <a:p>
            <a:pPr lvl="1"/>
            <a:r>
              <a:rPr lang="en-US" u="sng" dirty="0" smtClean="0"/>
              <a:t>Wish</a:t>
            </a:r>
            <a:r>
              <a:rPr lang="en-US" dirty="0" smtClean="0"/>
              <a:t> = used in imaginary situations</a:t>
            </a:r>
          </a:p>
          <a:p>
            <a:pPr lvl="1"/>
            <a:r>
              <a:rPr lang="en-US" dirty="0" smtClean="0"/>
              <a:t>I wish I had a million dollars!</a:t>
            </a:r>
          </a:p>
          <a:p>
            <a:pPr lvl="1"/>
            <a:r>
              <a:rPr lang="en-US" u="sng" dirty="0" smtClean="0"/>
              <a:t>Hope</a:t>
            </a:r>
            <a:r>
              <a:rPr lang="en-US" dirty="0" smtClean="0"/>
              <a:t> = desired outcome, more possible</a:t>
            </a:r>
          </a:p>
          <a:p>
            <a:pPr lvl="1"/>
            <a:r>
              <a:rPr lang="en-US" dirty="0" smtClean="0"/>
              <a:t>I hope this works!</a:t>
            </a:r>
          </a:p>
          <a:p>
            <a:pPr lvl="1"/>
            <a:r>
              <a:rPr lang="en-US" dirty="0" smtClean="0"/>
              <a:t>I hope I get an A on the test!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you think of an example of each?</a:t>
            </a:r>
            <a:endParaRPr lang="en-US" dirty="0"/>
          </a:p>
        </p:txBody>
      </p:sp>
      <p:pic>
        <p:nvPicPr>
          <p:cNvPr id="4" name="Picture 3" descr="Screen shot 2014-06-16 at 11.22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433" y="155448"/>
            <a:ext cx="2311400" cy="1808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04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Wishing in the present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I/you/he/she/we/they + wish(</a:t>
            </a:r>
            <a:r>
              <a:rPr lang="en-US" dirty="0" err="1" smtClean="0"/>
              <a:t>es</a:t>
            </a:r>
            <a:r>
              <a:rPr lang="en-US" dirty="0" smtClean="0"/>
              <a:t>) + </a:t>
            </a:r>
          </a:p>
          <a:p>
            <a:pPr marL="118872" indent="0">
              <a:buNone/>
            </a:pPr>
            <a:r>
              <a:rPr lang="en-US" dirty="0" smtClean="0"/>
              <a:t>something/someone + past tense</a:t>
            </a:r>
          </a:p>
          <a:p>
            <a:pPr lvl="1"/>
            <a:r>
              <a:rPr lang="en-US" dirty="0" smtClean="0"/>
              <a:t>They wish Amazon had more trees.</a:t>
            </a:r>
          </a:p>
          <a:p>
            <a:pPr lvl="1"/>
            <a:r>
              <a:rPr lang="en-US" dirty="0" smtClean="0"/>
              <a:t>I wish people cared more about the environment.</a:t>
            </a:r>
          </a:p>
          <a:p>
            <a:r>
              <a:rPr lang="en-US" dirty="0" smtClean="0"/>
              <a:t>I/you/he/she/we/they + wish(</a:t>
            </a:r>
            <a:r>
              <a:rPr lang="en-US" dirty="0" err="1" smtClean="0"/>
              <a:t>es</a:t>
            </a:r>
            <a:r>
              <a:rPr lang="en-US" dirty="0" smtClean="0"/>
              <a:t>) +</a:t>
            </a:r>
          </a:p>
          <a:p>
            <a:pPr marL="118872" indent="0">
              <a:buNone/>
            </a:pPr>
            <a:r>
              <a:rPr lang="en-US" dirty="0" smtClean="0"/>
              <a:t>something/someone + were </a:t>
            </a:r>
          </a:p>
          <a:p>
            <a:pPr lvl="1"/>
            <a:r>
              <a:rPr lang="en-US" dirty="0" smtClean="0"/>
              <a:t>She wishes she were taller.</a:t>
            </a:r>
          </a:p>
          <a:p>
            <a:pPr lvl="1"/>
            <a:r>
              <a:rPr lang="en-US" dirty="0" smtClean="0"/>
              <a:t>He wishes he wasn’t fat.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2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Wishing in the present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I/you/he/she/we/they + wish(</a:t>
            </a:r>
            <a:r>
              <a:rPr lang="en-US" dirty="0" err="1"/>
              <a:t>es</a:t>
            </a:r>
            <a:r>
              <a:rPr lang="en-US" dirty="0"/>
              <a:t>) +</a:t>
            </a:r>
          </a:p>
          <a:p>
            <a:pPr marL="118872" indent="0">
              <a:buNone/>
            </a:pPr>
            <a:r>
              <a:rPr lang="en-US" dirty="0"/>
              <a:t>something/someone + </a:t>
            </a:r>
            <a:r>
              <a:rPr lang="en-US" dirty="0" smtClean="0"/>
              <a:t>could/were able to</a:t>
            </a:r>
          </a:p>
          <a:p>
            <a:pPr lvl="1"/>
            <a:r>
              <a:rPr lang="en-US" dirty="0" smtClean="0"/>
              <a:t>I wish I were able to fly.</a:t>
            </a:r>
          </a:p>
          <a:p>
            <a:pPr lvl="1"/>
            <a:r>
              <a:rPr lang="en-US" dirty="0" smtClean="0"/>
              <a:t>They wish they could win the lottery.</a:t>
            </a:r>
          </a:p>
          <a:p>
            <a:pPr marL="164592" indent="0">
              <a:buNone/>
            </a:pPr>
            <a:endParaRPr lang="en-US" dirty="0"/>
          </a:p>
          <a:p>
            <a:pPr marL="164592" indent="0">
              <a:buNone/>
            </a:pPr>
            <a:r>
              <a:rPr lang="en-US" dirty="0" smtClean="0"/>
              <a:t>Wait!!</a:t>
            </a:r>
          </a:p>
          <a:p>
            <a:pPr marL="621792" indent="-457200"/>
            <a:r>
              <a:rPr lang="en-US" dirty="0" smtClean="0"/>
              <a:t>I wish I didn’t have a flat tire.</a:t>
            </a:r>
          </a:p>
          <a:p>
            <a:pPr marL="621792" indent="-457200"/>
            <a:r>
              <a:rPr lang="en-US" dirty="0" smtClean="0"/>
              <a:t>I wish I didn’t like chocolate so much, I can’t stop eating it!!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08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Warm-up, BOGGLE!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Test review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Writing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Figure it Out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HW Check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 wish (present)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Presentations (</a:t>
            </a:r>
            <a:r>
              <a:rPr lang="en-US" dirty="0" err="1" smtClean="0"/>
              <a:t>Mami</a:t>
            </a:r>
            <a:r>
              <a:rPr lang="en-US" dirty="0" smtClean="0"/>
              <a:t>, Yuka, Noriko)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HW/Exit Ticket</a:t>
            </a:r>
          </a:p>
          <a:p>
            <a:endParaRPr lang="en-US" dirty="0"/>
          </a:p>
        </p:txBody>
      </p:sp>
      <p:pic>
        <p:nvPicPr>
          <p:cNvPr id="4" name="Picture 3" descr="Screen shot 2014-06-16 at 11.21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67" y="155448"/>
            <a:ext cx="23368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2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wish…</a:t>
            </a:r>
            <a:endParaRPr lang="en-US" dirty="0"/>
          </a:p>
        </p:txBody>
      </p:sp>
      <p:pic>
        <p:nvPicPr>
          <p:cNvPr id="7" name="Picture 6" descr="Jennifer-Lawrence-at-the-85th-Annual-Academy-Awards-Luncheon-Feb-4-2013-jennifer-lawrence-33527115-1280-96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466" y="1773767"/>
            <a:ext cx="2552946" cy="1916704"/>
          </a:xfrm>
          <a:prstGeom prst="rect">
            <a:avLst/>
          </a:prstGeom>
        </p:spPr>
      </p:pic>
      <p:pic>
        <p:nvPicPr>
          <p:cNvPr id="4" name="Picture 3" descr="H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667" y="1526709"/>
            <a:ext cx="1583266" cy="2345795"/>
          </a:xfrm>
          <a:prstGeom prst="rect">
            <a:avLst/>
          </a:prstGeom>
        </p:spPr>
      </p:pic>
      <p:pic>
        <p:nvPicPr>
          <p:cNvPr id="5" name="Picture 4" descr="images-1.jpe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869" y="1526708"/>
            <a:ext cx="1585498" cy="2345795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3767"/>
            <a:ext cx="2393496" cy="1916704"/>
          </a:xfrm>
          <a:prstGeom prst="rect">
            <a:avLst/>
          </a:prstGeom>
        </p:spPr>
      </p:pic>
      <p:pic>
        <p:nvPicPr>
          <p:cNvPr id="8" name="Picture 7" descr="MV5BMTM3OTUwMDYwNl5BMl5BanBnXkFtZTcwNTUyNzc3Nw@@._V1_SY317_CR23,0,214,317_AL_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7500" y="1507595"/>
            <a:ext cx="1596500" cy="2364909"/>
          </a:xfrm>
          <a:prstGeom prst="rect">
            <a:avLst/>
          </a:prstGeom>
        </p:spPr>
      </p:pic>
      <p:pic>
        <p:nvPicPr>
          <p:cNvPr id="9" name="Picture 8" descr="052212-blogs-will-smith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4" y="4199467"/>
            <a:ext cx="1694737" cy="2535767"/>
          </a:xfrm>
          <a:prstGeom prst="rect">
            <a:avLst/>
          </a:prstGeom>
        </p:spPr>
      </p:pic>
      <p:pic>
        <p:nvPicPr>
          <p:cNvPr id="10" name="Picture 9" descr="MV5BMjI0MTg3MzI0M15BMl5BanBnXkFtZTcwMzQyODU2Mw@@._V1_SY317_CR10,0,214,317_AL_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420" y="4199467"/>
            <a:ext cx="1711843" cy="2535767"/>
          </a:xfrm>
          <a:prstGeom prst="rect">
            <a:avLst/>
          </a:prstGeom>
        </p:spPr>
      </p:pic>
      <p:pic>
        <p:nvPicPr>
          <p:cNvPr id="11" name="Picture 10" descr="Ken_facebook_profile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735" y="4199467"/>
            <a:ext cx="1720144" cy="2580214"/>
          </a:xfrm>
          <a:prstGeom prst="rect">
            <a:avLst/>
          </a:prstGeom>
        </p:spPr>
      </p:pic>
      <p:pic>
        <p:nvPicPr>
          <p:cNvPr id="12" name="Picture 11" descr="MV5BMTQwODgxNjM0NV5BMl5BanBnXkFtZTcwMzAxMTY1MQ@@._V1_SY317_CR20,0,214,317_AL_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1071" y="4199467"/>
            <a:ext cx="1761857" cy="2609853"/>
          </a:xfrm>
          <a:prstGeom prst="rect">
            <a:avLst/>
          </a:prstGeom>
        </p:spPr>
      </p:pic>
      <p:pic>
        <p:nvPicPr>
          <p:cNvPr id="13" name="Picture 12" descr="reg_634.ab.pitt.022912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2933" y="4150787"/>
            <a:ext cx="1647851" cy="265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51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Mami</a:t>
            </a:r>
            <a:endParaRPr lang="en-US" dirty="0" smtClean="0"/>
          </a:p>
          <a:p>
            <a:r>
              <a:rPr lang="en-US" dirty="0" smtClean="0"/>
              <a:t>Yuka</a:t>
            </a:r>
          </a:p>
          <a:p>
            <a:r>
              <a:rPr lang="en-US" dirty="0" smtClean="0"/>
              <a:t>Noriko</a:t>
            </a:r>
          </a:p>
          <a:p>
            <a:pPr marL="118872" indent="0">
              <a:buNone/>
            </a:pPr>
            <a:endParaRPr lang="en-US" dirty="0"/>
          </a:p>
        </p:txBody>
      </p:sp>
      <p:pic>
        <p:nvPicPr>
          <p:cNvPr id="4" name="Picture 3" descr="Screen shot 2014-06-16 at 11.22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3" y="155448"/>
            <a:ext cx="2336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95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HW for 6.18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8872" lvl="0" indent="0">
              <a:buNone/>
            </a:pPr>
            <a:r>
              <a:rPr lang="en-US" dirty="0"/>
              <a:t>Textbook: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Wishing for changes to the past : Practice 4 (p.120-p.121). Write down the sentences you create based on the prompts.</a:t>
            </a:r>
          </a:p>
          <a:p>
            <a:pPr marL="118872" lvl="0" indent="0">
              <a:buNone/>
            </a:pPr>
            <a:r>
              <a:rPr lang="en-US" dirty="0"/>
              <a:t>Write a persuasive letter: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Refer to the outline. Make sure you have all the parts of a formal letter.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Use linking words between and within sentences. </a:t>
            </a:r>
          </a:p>
          <a:p>
            <a:pPr marL="633222" lvl="0" indent="-514350">
              <a:buFont typeface="+mj-lt"/>
              <a:buAutoNum type="arabicPeriod"/>
            </a:pPr>
            <a:r>
              <a:rPr lang="en-US" dirty="0"/>
              <a:t>Upload your letter to </a:t>
            </a:r>
            <a:r>
              <a:rPr lang="en-US" dirty="0" err="1"/>
              <a:t>dropbox</a:t>
            </a:r>
            <a:r>
              <a:rPr lang="en-US" dirty="0"/>
              <a:t> by 7AM tomorrow (or bring a hard copy to class tomorrow).</a:t>
            </a:r>
          </a:p>
          <a:p>
            <a:pPr marL="118872" lvl="0" indent="0">
              <a:buNone/>
            </a:pPr>
            <a:r>
              <a:rPr lang="en-US" dirty="0"/>
              <a:t>Presentation tomorrow: Alejandra, </a:t>
            </a:r>
            <a:r>
              <a:rPr lang="en-US" dirty="0" err="1"/>
              <a:t>Maho</a:t>
            </a:r>
            <a:r>
              <a:rPr lang="en-US" dirty="0"/>
              <a:t>, Masayo</a:t>
            </a:r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Picture 3" descr="Screen shot 2014-06-16 at 11.23.0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300" y="155448"/>
            <a:ext cx="22987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5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Boggle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play!</a:t>
            </a:r>
            <a:endParaRPr lang="en-US" dirty="0"/>
          </a:p>
        </p:txBody>
      </p:sp>
      <p:pic>
        <p:nvPicPr>
          <p:cNvPr id="4" name="Picture 3" descr="Screen shot 2014-06-16 at 11.21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1733" y="155448"/>
            <a:ext cx="23368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9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Average….</a:t>
            </a:r>
          </a:p>
          <a:p>
            <a:endParaRPr lang="en-US" dirty="0"/>
          </a:p>
          <a:p>
            <a:r>
              <a:rPr lang="en-US" dirty="0" smtClean="0"/>
              <a:t>…..</a:t>
            </a:r>
          </a:p>
          <a:p>
            <a:endParaRPr lang="en-US" dirty="0"/>
          </a:p>
          <a:p>
            <a:r>
              <a:rPr lang="en-US" dirty="0" smtClean="0"/>
              <a:t>…..</a:t>
            </a:r>
          </a:p>
          <a:p>
            <a:endParaRPr lang="en-US" dirty="0"/>
          </a:p>
          <a:p>
            <a:r>
              <a:rPr lang="en-US" dirty="0" smtClean="0"/>
              <a:t>91.3%!!</a:t>
            </a:r>
            <a:endParaRPr lang="en-US" dirty="0"/>
          </a:p>
        </p:txBody>
      </p:sp>
      <p:pic>
        <p:nvPicPr>
          <p:cNvPr id="4" name="Picture 3" descr="Screen shot 2014-06-16 at 11.21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367" y="155448"/>
            <a:ext cx="2311400" cy="200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172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Writing:Persuasive</a:t>
            </a:r>
            <a:r>
              <a:rPr lang="en-US" altLang="zh-TW" dirty="0" smtClean="0"/>
              <a:t> letter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What is a formal persuasive letter?</a:t>
            </a:r>
          </a:p>
          <a:p>
            <a:pPr lvl="1"/>
            <a:r>
              <a:rPr lang="en-US" altLang="zh-TW" dirty="0"/>
              <a:t>Persuasive paragraph+ formal letter</a:t>
            </a:r>
            <a:r>
              <a:rPr lang="en-US" altLang="zh-TW" dirty="0" smtClean="0"/>
              <a:t>!</a:t>
            </a:r>
          </a:p>
          <a:p>
            <a:pPr marL="457200" lvl="1" indent="0">
              <a:buNone/>
            </a:pPr>
            <a:endParaRPr lang="en-US" altLang="zh-TW" dirty="0"/>
          </a:p>
          <a:p>
            <a:r>
              <a:rPr lang="en-US" altLang="zh-TW" dirty="0" smtClean="0"/>
              <a:t>What might be some reasons to write a letter to persuade people in a formal way?</a:t>
            </a:r>
          </a:p>
          <a:p>
            <a:pPr lvl="1"/>
            <a:r>
              <a:rPr lang="en-US" altLang="zh-TW" dirty="0"/>
              <a:t>Join an organization</a:t>
            </a:r>
          </a:p>
          <a:p>
            <a:pPr lvl="1"/>
            <a:r>
              <a:rPr lang="en-US" altLang="zh-TW" dirty="0"/>
              <a:t>Donate money to an organization/event</a:t>
            </a:r>
          </a:p>
          <a:p>
            <a:pPr lvl="1"/>
            <a:r>
              <a:rPr lang="en-US" altLang="zh-TW" dirty="0"/>
              <a:t>Vote for a </a:t>
            </a:r>
            <a:r>
              <a:rPr lang="en-US" altLang="zh-TW" dirty="0" smtClean="0"/>
              <a:t>particular  person</a:t>
            </a:r>
          </a:p>
          <a:p>
            <a:pPr lvl="1"/>
            <a:r>
              <a:rPr lang="en-US" altLang="zh-TW" dirty="0" smtClean="0"/>
              <a:t>Change current policy of a particular issue</a:t>
            </a:r>
            <a:endParaRPr lang="en-US" altLang="zh-TW" dirty="0"/>
          </a:p>
          <a:p>
            <a:pPr lvl="1"/>
            <a:r>
              <a:rPr lang="en-US" altLang="zh-TW" dirty="0"/>
              <a:t>...etc.</a:t>
            </a:r>
          </a:p>
          <a:p>
            <a:endParaRPr lang="en-US" altLang="zh-TW" dirty="0" smtClean="0"/>
          </a:p>
          <a:p>
            <a:pPr marL="118872" indent="0">
              <a:buNone/>
            </a:pPr>
            <a:endParaRPr lang="en-US" altLang="zh-TW" dirty="0" smtClean="0"/>
          </a:p>
        </p:txBody>
      </p:sp>
      <p:pic>
        <p:nvPicPr>
          <p:cNvPr id="4" name="Picture 3" descr="Screen shot 2014-06-16 at 11.22.0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900" y="0"/>
            <a:ext cx="2324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69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Structure of persuasive letter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625609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dirty="0"/>
              <a:t>What are the important parts of a formal letter</a:t>
            </a:r>
            <a:r>
              <a:rPr lang="en-US" altLang="zh-TW" dirty="0" smtClean="0"/>
              <a:t>?</a:t>
            </a:r>
          </a:p>
          <a:p>
            <a:pPr lvl="1"/>
            <a:r>
              <a:rPr lang="en-US" altLang="zh-TW" sz="2400" dirty="0"/>
              <a:t>Dear Name</a:t>
            </a:r>
          </a:p>
          <a:p>
            <a:pPr lvl="1"/>
            <a:r>
              <a:rPr lang="en-US" altLang="zh-TW" sz="2400" dirty="0"/>
              <a:t>Why </a:t>
            </a:r>
            <a:r>
              <a:rPr lang="en-US" altLang="zh-TW" sz="2400" dirty="0" smtClean="0"/>
              <a:t>you are writing</a:t>
            </a:r>
            <a:endParaRPr lang="en-US" altLang="zh-TW" sz="2400" dirty="0"/>
          </a:p>
          <a:p>
            <a:pPr lvl="1"/>
            <a:r>
              <a:rPr lang="en-US" altLang="zh-TW" sz="2400" dirty="0"/>
              <a:t>Reason</a:t>
            </a:r>
            <a:endParaRPr lang="en-US" altLang="zh-TW" sz="2400" dirty="0"/>
          </a:p>
          <a:p>
            <a:pPr lvl="1"/>
            <a:r>
              <a:rPr lang="en-US" altLang="zh-TW" sz="2400" dirty="0"/>
              <a:t>Thank </a:t>
            </a:r>
            <a:r>
              <a:rPr lang="en-US" altLang="zh-TW" sz="2400" dirty="0"/>
              <a:t>you …</a:t>
            </a:r>
          </a:p>
          <a:p>
            <a:pPr lvl="1"/>
            <a:r>
              <a:rPr lang="en-US" altLang="zh-TW" sz="2400" dirty="0"/>
              <a:t>Sincerely, </a:t>
            </a:r>
            <a:r>
              <a:rPr lang="en-US" altLang="zh-TW" sz="2400" dirty="0" smtClean="0"/>
              <a:t>+ full </a:t>
            </a:r>
            <a:r>
              <a:rPr lang="en-US" altLang="zh-TW" sz="2400" dirty="0"/>
              <a:t>name</a:t>
            </a:r>
          </a:p>
          <a:p>
            <a:pPr marL="438912" lvl="1" indent="-320040">
              <a:spcBef>
                <a:spcPts val="120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altLang="zh-TW" sz="3200" dirty="0"/>
              <a:t>What is the structure of a persuasive argument?</a:t>
            </a:r>
          </a:p>
          <a:p>
            <a:pPr lvl="1"/>
            <a:r>
              <a:rPr lang="en-US" altLang="zh-TW" sz="2400" dirty="0"/>
              <a:t>Your point of </a:t>
            </a:r>
            <a:r>
              <a:rPr lang="en-US" altLang="zh-TW" sz="2400" dirty="0" smtClean="0"/>
              <a:t>view</a:t>
            </a:r>
          </a:p>
          <a:p>
            <a:pPr lvl="1"/>
            <a:r>
              <a:rPr lang="en-US" altLang="zh-TW" sz="2400" dirty="0" smtClean="0"/>
              <a:t>Reason (+ supporting details)</a:t>
            </a:r>
            <a:endParaRPr lang="en-US" altLang="zh-TW" dirty="0" smtClean="0"/>
          </a:p>
          <a:p>
            <a:pPr lvl="1"/>
            <a:r>
              <a:rPr lang="en-US" altLang="zh-TW" sz="2400" dirty="0" smtClean="0"/>
              <a:t>Conclusion</a:t>
            </a:r>
          </a:p>
          <a:p>
            <a:pPr marL="438912" lvl="1" indent="-320040">
              <a:spcBef>
                <a:spcPts val="120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altLang="zh-TW" sz="3200" dirty="0"/>
              <a:t>Combine them together!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01386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Look at the 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775191"/>
            <a:ext cx="8219256" cy="4625609"/>
          </a:xfrm>
        </p:spPr>
        <p:txBody>
          <a:bodyPr/>
          <a:lstStyle/>
          <a:p>
            <a:pPr lvl="0"/>
            <a:r>
              <a:rPr lang="en-US" altLang="zh-TW" sz="3000" dirty="0" smtClean="0"/>
              <a:t>State </a:t>
            </a:r>
            <a:r>
              <a:rPr lang="en-US" altLang="zh-TW" sz="3000" dirty="0"/>
              <a:t>your purpose and your point of </a:t>
            </a:r>
            <a:r>
              <a:rPr lang="en-US" altLang="zh-TW" sz="3000" dirty="0" smtClean="0"/>
              <a:t>view 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I am writing to ask you to support...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I would like to express my concern about...</a:t>
            </a:r>
          </a:p>
          <a:p>
            <a:pPr lvl="0">
              <a:spcBef>
                <a:spcPts val="1200"/>
              </a:spcBef>
            </a:pPr>
            <a:r>
              <a:rPr lang="en-US" altLang="zh-TW" sz="3000" dirty="0" smtClean="0"/>
              <a:t>Reason </a:t>
            </a:r>
            <a:r>
              <a:rPr lang="en-US" altLang="zh-TW" sz="3000" dirty="0"/>
              <a:t>+ Supporting </a:t>
            </a:r>
            <a:r>
              <a:rPr lang="en-US" altLang="zh-TW" sz="3000" dirty="0" smtClean="0"/>
              <a:t>examples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Use linking words! (First, Second, Finally, etc.)</a:t>
            </a:r>
            <a:endParaRPr lang="zh-TW" altLang="zh-TW" sz="2600" dirty="0"/>
          </a:p>
          <a:p>
            <a:pPr lvl="0">
              <a:spcBef>
                <a:spcPts val="1200"/>
              </a:spcBef>
            </a:pPr>
            <a:r>
              <a:rPr lang="en-US" altLang="zh-TW" sz="3000" dirty="0" smtClean="0"/>
              <a:t>Final comments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Please </a:t>
            </a:r>
            <a:r>
              <a:rPr lang="en-US" altLang="zh-TW" sz="2600" dirty="0" smtClean="0"/>
              <a:t>feel free to contact me if you have any questions.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 smtClean="0"/>
              <a:t>I</a:t>
            </a:r>
            <a:r>
              <a:rPr lang="zh-TW" altLang="en-US" sz="2600" dirty="0"/>
              <a:t> </a:t>
            </a:r>
            <a:r>
              <a:rPr lang="en-US" altLang="zh-TW" sz="2600" dirty="0" smtClean="0"/>
              <a:t>look forward to...</a:t>
            </a:r>
            <a:endParaRPr lang="en-US" altLang="zh-TW" sz="2600" dirty="0"/>
          </a:p>
          <a:p>
            <a:pPr lvl="1">
              <a:lnSpc>
                <a:spcPct val="80000"/>
              </a:lnSpc>
            </a:pPr>
            <a:r>
              <a:rPr lang="en-US" altLang="zh-TW" sz="2600" dirty="0" smtClean="0"/>
              <a:t>Call to action (look at the example!)</a:t>
            </a:r>
          </a:p>
        </p:txBody>
      </p:sp>
    </p:spTree>
    <p:extLst>
      <p:ext uri="{BB962C8B-B14F-4D97-AF65-F5344CB8AC3E}">
        <p14:creationId xmlns:p14="http://schemas.microsoft.com/office/powerpoint/2010/main" val="25310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en-US" altLang="zh-TW" dirty="0" smtClean="0"/>
              <a:t>Look at the recipient on the top of the letter.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Who is the recipient?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Read the paragraph [1]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What’s the purpose of this letter?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/>
              <a:t>What might be the reasons to support his point of view</a:t>
            </a:r>
            <a:r>
              <a:rPr lang="en-US" altLang="zh-TW" sz="2600" dirty="0" smtClean="0"/>
              <a:t>?</a:t>
            </a:r>
            <a:endParaRPr lang="en-US" altLang="zh-TW" sz="2600" dirty="0"/>
          </a:p>
          <a:p>
            <a:pPr marL="438912" lvl="1" indent="-320040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altLang="zh-TW" sz="3200" dirty="0" smtClean="0"/>
              <a:t>Read </a:t>
            </a:r>
            <a:r>
              <a:rPr lang="en-US" altLang="zh-TW" sz="3200" dirty="0"/>
              <a:t>the paragraph [2]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 smtClean="0"/>
              <a:t>What might the content of  the last paragraph?</a:t>
            </a:r>
          </a:p>
          <a:p>
            <a:pPr marL="438912" lvl="1" indent="-320040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altLang="zh-TW" sz="3200" dirty="0"/>
              <a:t>Read the paragraph [3]</a:t>
            </a:r>
          </a:p>
          <a:p>
            <a:pPr lvl="1">
              <a:lnSpc>
                <a:spcPct val="80000"/>
              </a:lnSpc>
            </a:pPr>
            <a:r>
              <a:rPr lang="en-US" altLang="zh-TW" sz="2600" dirty="0" smtClean="0"/>
              <a:t>What is “call to action”?</a:t>
            </a:r>
          </a:p>
          <a:p>
            <a:pPr marL="438912" lvl="1" indent="-320040">
              <a:lnSpc>
                <a:spcPct val="80000"/>
              </a:lnSpc>
              <a:spcBef>
                <a:spcPts val="120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altLang="zh-TW" sz="3200" dirty="0"/>
              <a:t>Let’s create an outline!</a:t>
            </a:r>
          </a:p>
        </p:txBody>
      </p:sp>
    </p:spTree>
    <p:extLst>
      <p:ext uri="{BB962C8B-B14F-4D97-AF65-F5344CB8AC3E}">
        <p14:creationId xmlns:p14="http://schemas.microsoft.com/office/powerpoint/2010/main" val="347386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Create an 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Textbook p.126: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A large company is planning to donate $5 million to the arts and is looking for worthy recipients. 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You are writing for an art organization in N YC (e.g. SVA, </a:t>
            </a:r>
            <a:r>
              <a:rPr lang="en-US" altLang="zh-TW" dirty="0" err="1" smtClean="0"/>
              <a:t>MoMA</a:t>
            </a:r>
            <a:r>
              <a:rPr lang="en-US" altLang="zh-TW" dirty="0" smtClean="0"/>
              <a:t> PS1, NYC Ballet) in order to get the donation.</a:t>
            </a:r>
          </a:p>
          <a:p>
            <a:pPr>
              <a:spcBef>
                <a:spcPts val="1200"/>
              </a:spcBef>
            </a:pPr>
            <a:r>
              <a:rPr lang="en-US" altLang="zh-TW" dirty="0" smtClean="0"/>
              <a:t>Use the chart to brainstorm some reasons why you think the organization should get the money.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3063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99</TotalTime>
  <Words>850</Words>
  <Application>Microsoft Office PowerPoint</Application>
  <PresentationFormat>如螢幕大小 (4:3)</PresentationFormat>
  <Paragraphs>150</Paragraphs>
  <Slides>22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3" baseType="lpstr">
      <vt:lpstr>Module</vt:lpstr>
      <vt:lpstr>Unit 12: Wishful Thinking 6.17</vt:lpstr>
      <vt:lpstr>Today’s Lesson</vt:lpstr>
      <vt:lpstr>Boggle</vt:lpstr>
      <vt:lpstr>Test Review</vt:lpstr>
      <vt:lpstr>Writing:Persuasive letter</vt:lpstr>
      <vt:lpstr>Structure of persuasive letter</vt:lpstr>
      <vt:lpstr>Look at the outline</vt:lpstr>
      <vt:lpstr>Example</vt:lpstr>
      <vt:lpstr>Create an outline</vt:lpstr>
      <vt:lpstr>HW</vt:lpstr>
      <vt:lpstr>Figure It Out</vt:lpstr>
      <vt:lpstr>Directions</vt:lpstr>
      <vt:lpstr>PowerPoint 簡報</vt:lpstr>
      <vt:lpstr>Vocab Check!</vt:lpstr>
      <vt:lpstr>Check your understanding p 119 #1</vt:lpstr>
      <vt:lpstr>HW Check</vt:lpstr>
      <vt:lpstr>Grammar Point:  I wish (present)</vt:lpstr>
      <vt:lpstr>Wishing in the present</vt:lpstr>
      <vt:lpstr>Wishing in the present</vt:lpstr>
      <vt:lpstr>I wish…</vt:lpstr>
      <vt:lpstr>Presentations</vt:lpstr>
      <vt:lpstr>HW for 6.18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12: Wishful Thinking 6.17</dc:title>
  <dc:creator>Andras Molnar</dc:creator>
  <cp:lastModifiedBy>RL</cp:lastModifiedBy>
  <cp:revision>12</cp:revision>
  <dcterms:created xsi:type="dcterms:W3CDTF">2014-06-17T03:10:56Z</dcterms:created>
  <dcterms:modified xsi:type="dcterms:W3CDTF">2014-06-17T05:19:15Z</dcterms:modified>
</cp:coreProperties>
</file>