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1" r:id="rId14"/>
    <p:sldId id="270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204325"/>
              </p:ext>
            </p:extLst>
          </p:nvPr>
        </p:nvGraphicFramePr>
        <p:xfrm>
          <a:off x="200508" y="1719264"/>
          <a:ext cx="8772226" cy="513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113"/>
                <a:gridCol w="4386113"/>
              </a:tblGrid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Ayako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Jesus 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Nasser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Noriko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Melissa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Masayo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Carolina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Sawako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Makoto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Alejandra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Danilo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Mami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Yuka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Maho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sit with your</a:t>
            </a:r>
            <a:br>
              <a:rPr lang="en-US" dirty="0" smtClean="0"/>
            </a:br>
            <a:r>
              <a:rPr lang="en-US" dirty="0" smtClean="0"/>
              <a:t> critique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1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Have you had an experience that made you sadder, but wiser?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Take 3 minutes to think.</a:t>
            </a:r>
          </a:p>
          <a:p>
            <a:r>
              <a:rPr lang="en-US" sz="2800" dirty="0" smtClean="0"/>
              <a:t>Share with your peers.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Personal Story</a:t>
            </a:r>
            <a:endParaRPr lang="en-US" dirty="0"/>
          </a:p>
        </p:txBody>
      </p:sp>
      <p:pic>
        <p:nvPicPr>
          <p:cNvPr id="4" name="Picture 3" descr="6.9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00" y="76200"/>
            <a:ext cx="30099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5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0658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altLang="zh-TW" dirty="0" smtClean="0"/>
          </a:p>
          <a:p>
            <a:endParaRPr lang="en-US" sz="2600" dirty="0" smtClean="0"/>
          </a:p>
          <a:p>
            <a:r>
              <a:rPr lang="en-US" altLang="zh-TW" sz="2800" dirty="0" smtClean="0"/>
              <a:t>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very famous advice column</a:t>
            </a:r>
            <a:endParaRPr lang="en-US" sz="2800" dirty="0" smtClean="0"/>
          </a:p>
          <a:p>
            <a:r>
              <a:rPr lang="en-US" sz="2800" dirty="0" smtClean="0"/>
              <a:t>Read the “Dear Abby” letter, and write down your advice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Dear Abby</a:t>
            </a:r>
            <a:endParaRPr lang="en-US" dirty="0"/>
          </a:p>
        </p:txBody>
      </p:sp>
      <p:pic>
        <p:nvPicPr>
          <p:cNvPr id="4" name="Picture 3" descr="6.9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38100"/>
            <a:ext cx="30226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6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11709"/>
          </a:xfrm>
        </p:spPr>
        <p:txBody>
          <a:bodyPr>
            <a:normAutofit/>
          </a:bodyPr>
          <a:lstStyle/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altLang="zh-TW" dirty="0" smtClean="0"/>
              <a:t>Dear Abby,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en-US" altLang="zh-TW" dirty="0" smtClean="0"/>
              <a:t>My </a:t>
            </a:r>
            <a:r>
              <a:rPr lang="en-US" altLang="zh-TW" dirty="0"/>
              <a:t>boyfriend and I just moved to this new city together because my boyfriend, Adam, is going to graduate school. We hadn't lived together before, and I'm not sure I'm doing the right thing. </a:t>
            </a:r>
            <a:endParaRPr lang="en-US" altLang="zh-TW" dirty="0" smtClean="0"/>
          </a:p>
          <a:p>
            <a:pPr marL="45720" indent="0">
              <a:spcBef>
                <a:spcPts val="1200"/>
              </a:spcBef>
              <a:buNone/>
            </a:pPr>
            <a:r>
              <a:rPr lang="en-US" altLang="zh-TW" dirty="0" smtClean="0"/>
              <a:t>I’m </a:t>
            </a:r>
            <a:r>
              <a:rPr lang="en-US" altLang="zh-TW" dirty="0"/>
              <a:t>working and paying for everything, and Adam is just going to school. He thinks this is a fair trade-off because "we won't have to worry about money at all" once he has completed his education.</a:t>
            </a:r>
            <a:endParaRPr lang="zh-TW" altLang="zh-TW" dirty="0"/>
          </a:p>
          <a:p>
            <a:pPr marL="45720" indent="0">
              <a:spcBef>
                <a:spcPts val="1200"/>
              </a:spcBef>
              <a:buNone/>
            </a:pPr>
            <a:r>
              <a:rPr lang="en-US" altLang="zh-TW" dirty="0"/>
              <a:t>Abby, I don't think he cares that it's ME moving here with him. How can I find out his true feelings and intentions? I do love him, but I worry this will end badly. Please give me some advice.</a:t>
            </a:r>
            <a:endParaRPr lang="zh-TW" altLang="zh-TW" dirty="0"/>
          </a:p>
          <a:p>
            <a:pPr marL="45720" indent="0" algn="r" latinLnBrk="1">
              <a:buNone/>
            </a:pPr>
            <a:r>
              <a:rPr lang="en-US" altLang="zh-TW" dirty="0"/>
              <a:t>--Move to Indiana</a:t>
            </a:r>
            <a:endParaRPr lang="zh-TW" altLang="zh-TW" dirty="0"/>
          </a:p>
          <a:p>
            <a:pPr marL="4572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altLang="zh-TW" dirty="0" smtClean="0"/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16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2400" dirty="0"/>
              <a:t>You do need advice — and here it is: Your woman’s intuition is telling you this isn’t right, and that your boyfriend can’t be trusted to fulfill his part of the bargain. </a:t>
            </a:r>
            <a:r>
              <a:rPr lang="en-US" altLang="zh-TW" sz="2400" b="1" dirty="0"/>
              <a:t>You should listen to </a:t>
            </a:r>
            <a:r>
              <a:rPr lang="en-US" altLang="zh-TW" sz="2400" b="1" dirty="0" smtClean="0"/>
              <a:t>it</a:t>
            </a:r>
            <a:r>
              <a:rPr lang="en-US" altLang="zh-TW" sz="2400" dirty="0" smtClean="0"/>
              <a:t>.</a:t>
            </a:r>
            <a:endParaRPr lang="zh-TW" altLang="zh-TW" sz="2400" dirty="0"/>
          </a:p>
          <a:p>
            <a:pPr marL="45720" indent="0">
              <a:buNone/>
            </a:pPr>
            <a:r>
              <a:rPr lang="en-US" altLang="zh-TW" sz="2400" dirty="0"/>
              <a:t> </a:t>
            </a:r>
            <a:endParaRPr lang="zh-TW" altLang="zh-TW" sz="2400" dirty="0"/>
          </a:p>
          <a:p>
            <a:pPr marL="45720" indent="0">
              <a:buNone/>
            </a:pPr>
            <a:r>
              <a:rPr lang="en-US" altLang="zh-TW" sz="2400" dirty="0"/>
              <a:t>The person you have described is someone centered solely upon himself and his own needs. A man who doesn’t make you feel special, wanted or important would make a very poor husband.</a:t>
            </a:r>
            <a:endParaRPr lang="zh-TW" altLang="zh-TW" sz="2400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Abby’s reply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683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Tonight’s homework involves this grammar point:</a:t>
            </a:r>
          </a:p>
          <a:p>
            <a:endParaRPr lang="en-US" sz="2400" dirty="0"/>
          </a:p>
          <a:p>
            <a:r>
              <a:rPr lang="en-US" sz="2400" dirty="0" smtClean="0"/>
              <a:t>Should + have + past participle (talking about the past)</a:t>
            </a:r>
          </a:p>
          <a:p>
            <a:r>
              <a:rPr lang="en-US" sz="2400" dirty="0" smtClean="0"/>
              <a:t>Ought to + have + past participle</a:t>
            </a:r>
          </a:p>
          <a:p>
            <a:pPr lvl="1"/>
            <a:r>
              <a:rPr lang="en-US" sz="2400" dirty="0" smtClean="0"/>
              <a:t>What do you think I should have done?</a:t>
            </a:r>
          </a:p>
          <a:p>
            <a:pPr lvl="1"/>
            <a:r>
              <a:rPr lang="en-US" sz="2400" dirty="0" smtClean="0"/>
              <a:t>You shouldn’t </a:t>
            </a:r>
            <a:r>
              <a:rPr lang="en-US" sz="2400" smtClean="0"/>
              <a:t>have </a:t>
            </a:r>
            <a:r>
              <a:rPr lang="en-US" sz="2400" smtClean="0"/>
              <a:t>drunk </a:t>
            </a:r>
            <a:r>
              <a:rPr lang="en-US" sz="2400" dirty="0" smtClean="0"/>
              <a:t>all that milk before you ran the marathon.</a:t>
            </a:r>
          </a:p>
          <a:p>
            <a:pPr lvl="1"/>
            <a:r>
              <a:rPr lang="en-US" sz="2400" dirty="0" smtClean="0"/>
              <a:t>I think you ought to have asked her out.</a:t>
            </a:r>
          </a:p>
          <a:p>
            <a:pPr lvl="1"/>
            <a:r>
              <a:rPr lang="en-US" sz="2400" dirty="0" smtClean="0"/>
              <a:t>I should have invested in </a:t>
            </a:r>
            <a:r>
              <a:rPr lang="en-US" sz="2400" dirty="0"/>
              <a:t>G</a:t>
            </a:r>
            <a:r>
              <a:rPr lang="en-US" sz="2400" dirty="0" smtClean="0"/>
              <a:t>oogle 10 years ago…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Point: Advice/Criticism/Regret (p 109)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5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Sign up for your presentation!</a:t>
            </a:r>
          </a:p>
          <a:p>
            <a:pPr lvl="0"/>
            <a:r>
              <a:rPr lang="en-US" altLang="zh-TW" sz="2800" dirty="0"/>
              <a:t>Textbook </a:t>
            </a:r>
            <a:r>
              <a:rPr lang="en-US" altLang="zh-TW" sz="2800" dirty="0" smtClean="0"/>
              <a:t>p.109, practice 5</a:t>
            </a:r>
            <a:endParaRPr lang="zh-TW" altLang="zh-TW" sz="2800" dirty="0"/>
          </a:p>
          <a:p>
            <a:pPr lvl="0"/>
            <a:r>
              <a:rPr lang="en-US" altLang="zh-TW" sz="2800" dirty="0" smtClean="0"/>
              <a:t>Textbook p.110, practice 1</a:t>
            </a:r>
            <a:endParaRPr lang="zh-TW" altLang="zh-TW" sz="2800" dirty="0"/>
          </a:p>
          <a:p>
            <a:pPr lvl="0"/>
            <a:r>
              <a:rPr lang="en-US" altLang="zh-TW" sz="2800" dirty="0" smtClean="0"/>
              <a:t>Structure </a:t>
            </a:r>
            <a:r>
              <a:rPr lang="en-US" altLang="zh-TW" sz="2800" dirty="0"/>
              <a:t>log</a:t>
            </a:r>
            <a:endParaRPr lang="zh-TW" altLang="zh-TW" sz="2800" dirty="0"/>
          </a:p>
          <a:p>
            <a:pPr lvl="2"/>
            <a:r>
              <a:rPr lang="en-US" altLang="zh-TW" sz="2000" dirty="0" smtClean="0"/>
              <a:t>Go to our class website and read other people’s structure log.</a:t>
            </a:r>
            <a:endParaRPr lang="zh-TW" altLang="zh-TW" sz="2000" dirty="0" smtClean="0"/>
          </a:p>
          <a:p>
            <a:pPr lvl="2"/>
            <a:r>
              <a:rPr lang="en-US" altLang="zh-TW" sz="2000" dirty="0" smtClean="0"/>
              <a:t>Report </a:t>
            </a:r>
            <a:r>
              <a:rPr lang="en-US" altLang="zh-TW" sz="2000" dirty="0"/>
              <a:t>one phrase/sentence that you find interesting tomorrow. </a:t>
            </a:r>
            <a:endParaRPr lang="zh-TW" altLang="zh-TW" sz="2000" dirty="0"/>
          </a:p>
          <a:p>
            <a:pPr marL="4572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HW/Exit Ticket</a:t>
            </a:r>
            <a:endParaRPr lang="en-US" dirty="0"/>
          </a:p>
        </p:txBody>
      </p:sp>
      <p:pic>
        <p:nvPicPr>
          <p:cNvPr id="4" name="Picture 3" descr="6.9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50800"/>
            <a:ext cx="2984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7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tomorrow!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8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Andras &amp; </a:t>
            </a:r>
            <a:r>
              <a:rPr lang="en-US" dirty="0" err="1" smtClean="0"/>
              <a:t>Ruey</a:t>
            </a:r>
            <a:r>
              <a:rPr lang="en-US" dirty="0" smtClean="0"/>
              <a:t>-Ying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CEP 6.9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0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HW Check</a:t>
            </a:r>
          </a:p>
          <a:p>
            <a:r>
              <a:rPr lang="en-US" sz="2800" dirty="0" smtClean="0"/>
              <a:t>Peer Review</a:t>
            </a:r>
          </a:p>
          <a:p>
            <a:r>
              <a:rPr lang="en-US" sz="2800" dirty="0" smtClean="0"/>
              <a:t>Unit 10 Test</a:t>
            </a:r>
          </a:p>
          <a:p>
            <a:r>
              <a:rPr lang="en-US" sz="2800" dirty="0" smtClean="0"/>
              <a:t>Unit 11 Introduction: What is wisdom?</a:t>
            </a:r>
          </a:p>
          <a:p>
            <a:r>
              <a:rPr lang="en-US" sz="2800" dirty="0" smtClean="0"/>
              <a:t>Personal Story</a:t>
            </a:r>
          </a:p>
          <a:p>
            <a:r>
              <a:rPr lang="en-US" sz="2800" dirty="0" smtClean="0"/>
              <a:t>Love Advice</a:t>
            </a:r>
          </a:p>
          <a:p>
            <a:r>
              <a:rPr lang="en-US" sz="2800" dirty="0" smtClean="0"/>
              <a:t>HW/Exit Ticket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Today’s Lesson</a:t>
            </a:r>
            <a:endParaRPr lang="en-US" dirty="0"/>
          </a:p>
        </p:txBody>
      </p:sp>
      <p:pic>
        <p:nvPicPr>
          <p:cNvPr id="4" name="Picture 3" descr="Screen shot 2014-06-07 at 10.31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640" y="172322"/>
            <a:ext cx="2620360" cy="194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5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1472835"/>
          </a:xfrm>
        </p:spPr>
        <p:txBody>
          <a:bodyPr numCol="2"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Check Your Knowledge: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purposes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theory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lake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sophisticated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carve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transported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Locate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HW Check</a:t>
            </a:r>
            <a:endParaRPr lang="en-US" dirty="0"/>
          </a:p>
        </p:txBody>
      </p:sp>
      <p:pic>
        <p:nvPicPr>
          <p:cNvPr id="4" name="Picture 3" descr="Screen shot 2014-06-07 at 10.31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640" y="172322"/>
            <a:ext cx="2620360" cy="19459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999" y="3359021"/>
            <a:ext cx="84078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400" dirty="0"/>
              <a:t>Sentences: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It must have been those kids from next door!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It may be out playing with other cats.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It could have been our dog because he likes to roll in the flowers.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It might have been from the heat.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Oh, those people? They could be from the circus.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Did you check your mailbox? You roommate may have taken the mail!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0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Let’s give some feedback for </a:t>
            </a:r>
          </a:p>
          <a:p>
            <a:pPr marL="45720" indent="0">
              <a:buNone/>
            </a:pPr>
            <a:r>
              <a:rPr lang="en-US" dirty="0" smtClean="0"/>
              <a:t>letter we read.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Take 1 minute to review what you wrote</a:t>
            </a:r>
          </a:p>
          <a:p>
            <a:r>
              <a:rPr lang="en-US" dirty="0" smtClean="0"/>
              <a:t>Round 1 (5 </a:t>
            </a:r>
            <a:r>
              <a:rPr lang="en-US" dirty="0" err="1" smtClean="0"/>
              <a:t>mins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Choose who will go first </a:t>
            </a:r>
          </a:p>
          <a:p>
            <a:pPr lvl="1"/>
            <a:r>
              <a:rPr lang="en-US" dirty="0" smtClean="0"/>
              <a:t>Share feedback</a:t>
            </a:r>
          </a:p>
          <a:p>
            <a:r>
              <a:rPr lang="en-US" dirty="0" smtClean="0"/>
              <a:t>Round 2 (5 </a:t>
            </a:r>
            <a:r>
              <a:rPr lang="en-US" dirty="0" err="1" smtClean="0"/>
              <a:t>mins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Feedback for the other person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Peer Review</a:t>
            </a:r>
            <a:endParaRPr lang="en-US" dirty="0"/>
          </a:p>
        </p:txBody>
      </p:sp>
      <p:pic>
        <p:nvPicPr>
          <p:cNvPr id="5" name="Picture 4" descr="6.9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76200"/>
            <a:ext cx="2971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5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06-08 at 8.34.4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75" r="-8275"/>
          <a:stretch>
            <a:fillRect/>
          </a:stretch>
        </p:blipFill>
        <p:spPr>
          <a:xfrm>
            <a:off x="-601523" y="1204034"/>
            <a:ext cx="10487042" cy="549729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(rubric)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1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Unit 10 test!</a:t>
            </a:r>
            <a:endParaRPr lang="en-US" dirty="0"/>
          </a:p>
        </p:txBody>
      </p:sp>
      <p:pic>
        <p:nvPicPr>
          <p:cNvPr id="4" name="Picture 3" descr="6.9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130210"/>
            <a:ext cx="2984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11: Sadder but Wiser</a:t>
            </a:r>
            <a:endParaRPr lang="en-US" dirty="0"/>
          </a:p>
        </p:txBody>
      </p:sp>
      <p:pic>
        <p:nvPicPr>
          <p:cNvPr id="6" name="Content Placeholder 5" descr="tumblr_lkh2c47r5j1qjvwnto1_4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30" r="-32030"/>
          <a:stretch>
            <a:fillRect/>
          </a:stretch>
        </p:blipFill>
        <p:spPr>
          <a:xfrm>
            <a:off x="-646906" y="1410242"/>
            <a:ext cx="10392541" cy="5447758"/>
          </a:xfrm>
        </p:spPr>
      </p:pic>
    </p:spTree>
    <p:extLst>
      <p:ext uri="{BB962C8B-B14F-4D97-AF65-F5344CB8AC3E}">
        <p14:creationId xmlns:p14="http://schemas.microsoft.com/office/powerpoint/2010/main" val="145385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136860"/>
            <a:ext cx="8407893" cy="4407408"/>
          </a:xfrm>
        </p:spPr>
        <p:txBody>
          <a:bodyPr/>
          <a:lstStyle/>
          <a:p>
            <a:r>
              <a:rPr lang="en-US" sz="2800" dirty="0"/>
              <a:t>W</a:t>
            </a:r>
            <a:r>
              <a:rPr lang="en-US" sz="2800" dirty="0" smtClean="0"/>
              <a:t>hat </a:t>
            </a:r>
            <a:r>
              <a:rPr lang="en-US" sz="2800" dirty="0"/>
              <a:t>is wisdom?</a:t>
            </a:r>
          </a:p>
          <a:p>
            <a:pPr lvl="1"/>
            <a:r>
              <a:rPr lang="en-US" sz="2800" dirty="0"/>
              <a:t>Dictionary definition: the quality of having experience, knowledge and good judgment</a:t>
            </a:r>
          </a:p>
          <a:p>
            <a:r>
              <a:rPr lang="en-US" sz="2800" dirty="0"/>
              <a:t>What does wisdom mean to you?</a:t>
            </a:r>
          </a:p>
          <a:p>
            <a:r>
              <a:rPr lang="en-US" sz="2800" dirty="0"/>
              <a:t>Do you consider yourself wise? </a:t>
            </a:r>
            <a:endParaRPr lang="en-US" sz="2800" dirty="0" smtClean="0"/>
          </a:p>
          <a:p>
            <a:r>
              <a:rPr lang="en-US" sz="2800" dirty="0" smtClean="0"/>
              <a:t>Who </a:t>
            </a:r>
            <a:r>
              <a:rPr lang="en-US" sz="2800" dirty="0"/>
              <a:t>do you consider a wise person? In your life, and in history</a:t>
            </a:r>
            <a:r>
              <a:rPr lang="en-US" sz="2800" dirty="0" smtClean="0"/>
              <a:t>? Ex. George Washington</a:t>
            </a:r>
            <a:endParaRPr lang="en-US" sz="2800" dirty="0"/>
          </a:p>
          <a:p>
            <a:pPr lvl="1"/>
            <a:r>
              <a:rPr lang="en-US" sz="2800" dirty="0"/>
              <a:t>How do you become wise?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wisdom</a:t>
            </a:r>
            <a:endParaRPr lang="en-US" dirty="0"/>
          </a:p>
        </p:txBody>
      </p:sp>
      <p:pic>
        <p:nvPicPr>
          <p:cNvPr id="4" name="Picture 3" descr="6.9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00" y="76200"/>
            <a:ext cx="30099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170</TotalTime>
  <Words>610</Words>
  <Application>Microsoft Macintosh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Please sit with your  critique partner</vt:lpstr>
      <vt:lpstr>CEP 6.9</vt:lpstr>
      <vt:lpstr>Today’s Lesson</vt:lpstr>
      <vt:lpstr>HW Check</vt:lpstr>
      <vt:lpstr>Peer Review</vt:lpstr>
      <vt:lpstr>Peer Review (rubric)</vt:lpstr>
      <vt:lpstr>Unit 10 test!</vt:lpstr>
      <vt:lpstr>Unit 11: Sadder but Wiser</vt:lpstr>
      <vt:lpstr>wisdom</vt:lpstr>
      <vt:lpstr>Personal Story</vt:lpstr>
      <vt:lpstr>Dear Abby</vt:lpstr>
      <vt:lpstr>PowerPoint Presentation</vt:lpstr>
      <vt:lpstr>Abby’s reply</vt:lpstr>
      <vt:lpstr>Grammar Point: Advice/Criticism/Regret (p 109)</vt:lpstr>
      <vt:lpstr>HW/Exit Ticket</vt:lpstr>
      <vt:lpstr>See you tomorrow!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 6.9</dc:title>
  <dc:creator>Andras Molnar</dc:creator>
  <cp:lastModifiedBy>Andras Molnar</cp:lastModifiedBy>
  <cp:revision>21</cp:revision>
  <dcterms:created xsi:type="dcterms:W3CDTF">2014-06-07T14:26:26Z</dcterms:created>
  <dcterms:modified xsi:type="dcterms:W3CDTF">2014-06-10T01:57:52Z</dcterms:modified>
</cp:coreProperties>
</file>