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64" r:id="rId11"/>
    <p:sldId id="265" r:id="rId12"/>
    <p:sldId id="266" r:id="rId13"/>
    <p:sldId id="259" r:id="rId14"/>
    <p:sldId id="260" r:id="rId15"/>
    <p:sldId id="262" r:id="rId16"/>
    <p:sldId id="267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93E-D796-4171-A5FB-3CE1F54D6167}" type="datetimeFigureOut">
              <a:rPr lang="zh-TW" altLang="en-US" smtClean="0"/>
              <a:t>2014/06/05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B698-1B65-4B52-96C6-BBA5449AA7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66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KdxYT0Ngn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CEP I6  June 5,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Oregon Vortex!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30 second clips:</a:t>
            </a:r>
          </a:p>
          <a:p>
            <a:pPr lvl="1"/>
            <a:r>
              <a:rPr lang="en-US" dirty="0" smtClean="0"/>
              <a:t>First 30 seconds:</a:t>
            </a:r>
          </a:p>
          <a:p>
            <a:pPr lvl="2"/>
            <a:r>
              <a:rPr lang="en-US" dirty="0" smtClean="0"/>
              <a:t>Laws of </a:t>
            </a:r>
            <a:r>
              <a:rPr lang="en-US" dirty="0"/>
              <a:t>p</a:t>
            </a:r>
            <a:r>
              <a:rPr lang="en-US" dirty="0" smtClean="0"/>
              <a:t>hysics suspended!</a:t>
            </a:r>
          </a:p>
          <a:p>
            <a:pPr lvl="3"/>
            <a:r>
              <a:rPr lang="en-US" dirty="0" smtClean="0"/>
              <a:t>What kind of place is this? The narrator mentions 4</a:t>
            </a:r>
          </a:p>
          <a:p>
            <a:pPr lvl="1"/>
            <a:r>
              <a:rPr lang="en-US" dirty="0" smtClean="0"/>
              <a:t>Next 30 seconds</a:t>
            </a:r>
          </a:p>
          <a:p>
            <a:pPr lvl="2"/>
            <a:r>
              <a:rPr lang="en-US" dirty="0" smtClean="0"/>
              <a:t>Science has gone haywire! What does this mean?</a:t>
            </a:r>
          </a:p>
          <a:p>
            <a:pPr lvl="1"/>
            <a:r>
              <a:rPr lang="en-US" dirty="0" smtClean="0"/>
              <a:t>Next 30</a:t>
            </a:r>
          </a:p>
          <a:p>
            <a:pPr lvl="2"/>
            <a:r>
              <a:rPr lang="en-US" dirty="0" smtClean="0"/>
              <a:t>What kind of place did this used to be?</a:t>
            </a:r>
          </a:p>
          <a:p>
            <a:pPr lvl="2"/>
            <a:r>
              <a:rPr lang="en-US" dirty="0" smtClean="0"/>
              <a:t>Is the broom standing straight up?</a:t>
            </a:r>
          </a:p>
          <a:p>
            <a:pPr lvl="1"/>
            <a:r>
              <a:rPr lang="en-US" dirty="0" smtClean="0"/>
              <a:t>Next 30</a:t>
            </a:r>
          </a:p>
          <a:p>
            <a:pPr lvl="2"/>
            <a:r>
              <a:rPr lang="en-US" dirty="0" smtClean="0"/>
              <a:t>Height changes? Can you explain this? Does this make sense?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15534"/>
            <a:ext cx="654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KdxYT0Ngnc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2:00 – 2:30</a:t>
            </a:r>
          </a:p>
          <a:p>
            <a:pPr lvl="1"/>
            <a:r>
              <a:rPr lang="en-US" dirty="0" smtClean="0"/>
              <a:t>What is interesting about the picture?</a:t>
            </a:r>
          </a:p>
          <a:p>
            <a:pPr lvl="1"/>
            <a:r>
              <a:rPr lang="en-US" dirty="0" smtClean="0"/>
              <a:t>What is strange about the golf ball?</a:t>
            </a:r>
          </a:p>
          <a:p>
            <a:pPr lvl="2"/>
            <a:r>
              <a:rPr lang="en-US" dirty="0" smtClean="0"/>
              <a:t>Any explanation?</a:t>
            </a:r>
          </a:p>
          <a:p>
            <a:r>
              <a:rPr lang="en-US" dirty="0" smtClean="0"/>
              <a:t>2:30 – 3:00</a:t>
            </a:r>
          </a:p>
          <a:p>
            <a:pPr lvl="1"/>
            <a:r>
              <a:rPr lang="en-US" dirty="0" smtClean="0"/>
              <a:t>What type of scientist is the professor?</a:t>
            </a:r>
          </a:p>
          <a:p>
            <a:pPr lvl="1"/>
            <a:r>
              <a:rPr lang="en-US" dirty="0" smtClean="0"/>
              <a:t>What might explain the vortex? (2 answers)</a:t>
            </a:r>
          </a:p>
          <a:p>
            <a:r>
              <a:rPr lang="en-US" dirty="0" smtClean="0"/>
              <a:t>3:00- 3:30</a:t>
            </a:r>
          </a:p>
          <a:p>
            <a:pPr lvl="1"/>
            <a:r>
              <a:rPr lang="en-US" dirty="0" smtClean="0"/>
              <a:t>How many people come here each year?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this is a hoax?</a:t>
            </a:r>
          </a:p>
          <a:p>
            <a:r>
              <a:rPr lang="en-US" dirty="0" smtClean="0"/>
              <a:t>Do you think that other places like this exist?</a:t>
            </a:r>
          </a:p>
          <a:p>
            <a:r>
              <a:rPr lang="en-US" dirty="0" smtClean="0"/>
              <a:t>Do you know any other places that exist like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Pronunciation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57284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Rule: </a:t>
            </a:r>
            <a:r>
              <a:rPr lang="en-US" i="1" dirty="0" smtClean="0"/>
              <a:t>have</a:t>
            </a:r>
            <a:r>
              <a:rPr lang="en-US" dirty="0" smtClean="0"/>
              <a:t> in front of consonants reduces to </a:t>
            </a:r>
            <a:r>
              <a:rPr lang="en-US" dirty="0"/>
              <a:t>/</a:t>
            </a:r>
            <a:r>
              <a:rPr lang="en-US" dirty="0" err="1"/>
              <a:t>əv</a:t>
            </a:r>
            <a:r>
              <a:rPr lang="en-US" dirty="0"/>
              <a:t>/ or /</a:t>
            </a:r>
            <a:r>
              <a:rPr lang="en-US" dirty="0" err="1"/>
              <a:t>ə</a:t>
            </a:r>
            <a:r>
              <a:rPr lang="en-US" dirty="0" smtClean="0"/>
              <a:t>/. </a:t>
            </a:r>
            <a:r>
              <a:rPr lang="en-US" i="1" dirty="0" smtClean="0"/>
              <a:t>Have </a:t>
            </a:r>
            <a:r>
              <a:rPr lang="en-US" dirty="0" smtClean="0"/>
              <a:t>in front of vowels ONLY reduces to </a:t>
            </a:r>
            <a:r>
              <a:rPr lang="en-US" dirty="0"/>
              <a:t>/</a:t>
            </a:r>
            <a:r>
              <a:rPr lang="en-US" dirty="0" err="1"/>
              <a:t>əv</a:t>
            </a:r>
            <a:r>
              <a:rPr lang="en-US" dirty="0" smtClean="0"/>
              <a:t>/.</a:t>
            </a:r>
          </a:p>
          <a:p>
            <a:r>
              <a:rPr lang="en-US" dirty="0" smtClean="0"/>
              <a:t>He may have gone to the store.</a:t>
            </a:r>
          </a:p>
          <a:p>
            <a:r>
              <a:rPr lang="en-US" dirty="0" smtClean="0"/>
              <a:t>She could have eaten the pizza.</a:t>
            </a:r>
          </a:p>
          <a:p>
            <a:r>
              <a:rPr lang="en-US" dirty="0" smtClean="0"/>
              <a:t>There is no way she could have taken the money!</a:t>
            </a:r>
          </a:p>
          <a:p>
            <a:r>
              <a:rPr lang="en-US" dirty="0" smtClean="0"/>
              <a:t>He couldn’t have invented high heels!</a:t>
            </a:r>
            <a:endParaRPr lang="en-US" dirty="0"/>
          </a:p>
          <a:p>
            <a:r>
              <a:rPr lang="en-US" dirty="0" smtClean="0"/>
              <a:t>Yes</a:t>
            </a:r>
            <a:r>
              <a:rPr lang="en-US" dirty="0"/>
              <a:t>, </a:t>
            </a:r>
            <a:r>
              <a:rPr lang="en-US" dirty="0" smtClean="0"/>
              <a:t>he </a:t>
            </a:r>
            <a:r>
              <a:rPr lang="en-US" dirty="0"/>
              <a:t>could have.</a:t>
            </a:r>
          </a:p>
          <a:p>
            <a:r>
              <a:rPr lang="en-US" dirty="0"/>
              <a:t>Oh, he may have, but I am not sure.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3219" y="2740693"/>
            <a:ext cx="22055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/</a:t>
            </a:r>
            <a:r>
              <a:rPr lang="en-US" sz="2000" dirty="0" err="1" smtClean="0"/>
              <a:t>əv</a:t>
            </a:r>
            <a:r>
              <a:rPr lang="en-US" sz="2000" dirty="0" smtClean="0"/>
              <a:t>/ or /</a:t>
            </a:r>
            <a:r>
              <a:rPr lang="en-US" sz="2000" dirty="0" err="1" smtClean="0"/>
              <a:t>ə</a:t>
            </a:r>
            <a:r>
              <a:rPr lang="en-US" sz="2000" dirty="0" smtClean="0"/>
              <a:t>/</a:t>
            </a:r>
          </a:p>
          <a:p>
            <a:endParaRPr lang="en-US" sz="2000" dirty="0" smtClean="0"/>
          </a:p>
          <a:p>
            <a:pPr algn="ctr"/>
            <a:r>
              <a:rPr lang="en-US" sz="2000" dirty="0"/>
              <a:t>/</a:t>
            </a:r>
            <a:r>
              <a:rPr lang="en-US" sz="2000" dirty="0" err="1"/>
              <a:t>əv</a:t>
            </a:r>
            <a:r>
              <a:rPr lang="en-US" sz="2000" dirty="0" smtClean="0"/>
              <a:t>/</a:t>
            </a:r>
            <a:endParaRPr lang="en-US" sz="2000" dirty="0"/>
          </a:p>
          <a:p>
            <a:endParaRPr lang="en-US" sz="2000" dirty="0" smtClean="0"/>
          </a:p>
          <a:p>
            <a:pPr algn="ctr"/>
            <a:r>
              <a:rPr lang="en-US" sz="2000" dirty="0"/>
              <a:t>/</a:t>
            </a:r>
            <a:r>
              <a:rPr lang="en-US" sz="2000" dirty="0" err="1"/>
              <a:t>əv</a:t>
            </a:r>
            <a:r>
              <a:rPr lang="en-US" sz="2000" dirty="0"/>
              <a:t>/ or /</a:t>
            </a:r>
            <a:r>
              <a:rPr lang="en-US" sz="2000" dirty="0" err="1"/>
              <a:t>ə</a:t>
            </a:r>
            <a:r>
              <a:rPr lang="en-US" sz="2000" dirty="0"/>
              <a:t>/</a:t>
            </a:r>
          </a:p>
          <a:p>
            <a:endParaRPr lang="en-US" sz="2000" dirty="0"/>
          </a:p>
          <a:p>
            <a:pPr algn="ctr"/>
            <a:r>
              <a:rPr lang="en-US" sz="2000" dirty="0"/>
              <a:t>/</a:t>
            </a:r>
            <a:r>
              <a:rPr lang="en-US" sz="2000" dirty="0" err="1"/>
              <a:t>əv</a:t>
            </a:r>
            <a:r>
              <a:rPr lang="en-US" sz="2000" dirty="0"/>
              <a:t>/</a:t>
            </a:r>
          </a:p>
          <a:p>
            <a:endParaRPr lang="en-US" sz="2000" dirty="0"/>
          </a:p>
          <a:p>
            <a:pPr algn="ctr"/>
            <a:r>
              <a:rPr lang="en-US" sz="2000" dirty="0"/>
              <a:t>/</a:t>
            </a:r>
            <a:r>
              <a:rPr lang="en-US" sz="2000" dirty="0" err="1"/>
              <a:t>əv</a:t>
            </a:r>
            <a:r>
              <a:rPr lang="en-US" sz="2000" dirty="0"/>
              <a:t>/</a:t>
            </a:r>
          </a:p>
          <a:p>
            <a:endParaRPr lang="en-US" sz="2000" dirty="0"/>
          </a:p>
          <a:p>
            <a:pPr algn="ctr"/>
            <a:r>
              <a:rPr lang="en-US" sz="2000" dirty="0"/>
              <a:t>/</a:t>
            </a:r>
            <a:r>
              <a:rPr lang="en-US" sz="2000" dirty="0" err="1"/>
              <a:t>əv</a:t>
            </a:r>
            <a:r>
              <a:rPr lang="en-US" sz="2000" dirty="0"/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344" y="1236654"/>
            <a:ext cx="4645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this: </a:t>
            </a:r>
            <a:r>
              <a:rPr lang="en-US" sz="2400" dirty="0"/>
              <a:t>/</a:t>
            </a:r>
            <a:r>
              <a:rPr lang="en-US" sz="2400" dirty="0" err="1" smtClean="0"/>
              <a:t>ə</a:t>
            </a:r>
            <a:r>
              <a:rPr lang="en-US" sz="2400" dirty="0" smtClean="0"/>
              <a:t>/? </a:t>
            </a:r>
            <a:r>
              <a:rPr lang="en-US" sz="2400" dirty="0"/>
              <a:t>/</a:t>
            </a:r>
            <a:r>
              <a:rPr lang="en-US" sz="2400" dirty="0" err="1" smtClean="0"/>
              <a:t>ə</a:t>
            </a:r>
            <a:r>
              <a:rPr lang="en-US" sz="2400" dirty="0" smtClean="0"/>
              <a:t>/ = uh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21299"/>
              </p:ext>
            </p:extLst>
          </p:nvPr>
        </p:nvGraphicFramePr>
        <p:xfrm>
          <a:off x="6548334" y="168523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8488172" y="95375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488172" y="416707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5"/>
          <p:cNvSpPr/>
          <p:nvPr/>
        </p:nvSpPr>
        <p:spPr>
          <a:xfrm>
            <a:off x="8488171" y="611066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Could have = /</a:t>
            </a:r>
            <a:r>
              <a:rPr lang="en-US" dirty="0" err="1" smtClean="0"/>
              <a:t>kudəv</a:t>
            </a:r>
            <a:r>
              <a:rPr lang="en-US" dirty="0"/>
              <a:t>/ or </a:t>
            </a:r>
            <a:r>
              <a:rPr lang="en-US" dirty="0" smtClean="0"/>
              <a:t>/</a:t>
            </a:r>
            <a:r>
              <a:rPr lang="en-US" dirty="0" err="1" smtClean="0"/>
              <a:t>kudə</a:t>
            </a:r>
            <a:r>
              <a:rPr lang="en-US" dirty="0" smtClean="0"/>
              <a:t>/</a:t>
            </a:r>
          </a:p>
          <a:p>
            <a:r>
              <a:rPr lang="en-US" dirty="0" smtClean="0"/>
              <a:t> Might have = /</a:t>
            </a:r>
            <a:r>
              <a:rPr lang="en-US" dirty="0" err="1"/>
              <a:t>maɪt</a:t>
            </a:r>
            <a:r>
              <a:rPr lang="en-US" dirty="0" err="1" smtClean="0"/>
              <a:t>əv</a:t>
            </a:r>
            <a:r>
              <a:rPr lang="en-US" dirty="0"/>
              <a:t>/ or </a:t>
            </a:r>
            <a:r>
              <a:rPr lang="en-US" dirty="0" smtClean="0"/>
              <a:t>/</a:t>
            </a:r>
            <a:r>
              <a:rPr lang="en-US" dirty="0" err="1" smtClean="0"/>
              <a:t>maɪtə</a:t>
            </a:r>
            <a:r>
              <a:rPr lang="en-US" dirty="0" smtClean="0"/>
              <a:t>/</a:t>
            </a:r>
          </a:p>
          <a:p>
            <a:r>
              <a:rPr lang="en-US" dirty="0" smtClean="0"/>
              <a:t> May have = </a:t>
            </a:r>
            <a:r>
              <a:rPr lang="en-US" dirty="0"/>
              <a:t>/</a:t>
            </a:r>
            <a:r>
              <a:rPr lang="en-US" dirty="0" err="1" smtClean="0"/>
              <a:t>maɪəv</a:t>
            </a:r>
            <a:r>
              <a:rPr lang="en-US" dirty="0"/>
              <a:t>/ or /</a:t>
            </a:r>
            <a:r>
              <a:rPr lang="en-US" dirty="0" err="1" smtClean="0"/>
              <a:t>maɪə</a:t>
            </a:r>
            <a:r>
              <a:rPr lang="en-US" dirty="0"/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3427364" y="3025704"/>
            <a:ext cx="1067357" cy="63412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Out! (but not </a:t>
            </a:r>
            <a:br>
              <a:rPr lang="en-US" dirty="0" smtClean="0"/>
            </a:br>
            <a:r>
              <a:rPr lang="en-US" dirty="0" smtClean="0"/>
              <a:t>really this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81738"/>
            <a:ext cx="7556313" cy="4144963"/>
          </a:xfrm>
        </p:spPr>
        <p:txBody>
          <a:bodyPr/>
          <a:lstStyle/>
          <a:p>
            <a:r>
              <a:rPr lang="en-US" dirty="0" smtClean="0"/>
              <a:t>Instead of doing speaking, we are going to use these paragraphs to check </a:t>
            </a:r>
            <a:r>
              <a:rPr lang="en-US" sz="2800" b="1" dirty="0" smtClean="0"/>
              <a:t>main ideas </a:t>
            </a:r>
            <a:r>
              <a:rPr lang="en-US" dirty="0" smtClean="0"/>
              <a:t>and </a:t>
            </a:r>
            <a:r>
              <a:rPr lang="en-US" sz="2800" b="1" dirty="0" smtClean="0"/>
              <a:t>supporting ideas</a:t>
            </a:r>
            <a:r>
              <a:rPr lang="en-US" dirty="0" smtClean="0"/>
              <a:t>.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ead the </a:t>
            </a:r>
            <a:r>
              <a:rPr lang="en-US" altLang="zh-TW" dirty="0"/>
              <a:t>short paragraph about Stonehenge (p.103</a:t>
            </a:r>
            <a:r>
              <a:rPr lang="en-US" altLang="zh-TW" dirty="0" smtClean="0"/>
              <a:t>). Underline the main idea and supporting ideas.</a:t>
            </a: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8490715" y="391459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36624"/>
              </p:ext>
            </p:extLst>
          </p:nvPr>
        </p:nvGraphicFramePr>
        <p:xfrm>
          <a:off x="6550877" y="128987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8488172" y="95375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5"/>
          <p:cNvSpPr/>
          <p:nvPr/>
        </p:nvSpPr>
        <p:spPr>
          <a:xfrm>
            <a:off x="8488172" y="416707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490715" y="636493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6"/>
          <p:cNvSpPr/>
          <p:nvPr/>
        </p:nvSpPr>
        <p:spPr>
          <a:xfrm>
            <a:off x="8490715" y="836732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18544"/>
            <a:ext cx="7556313" cy="3907619"/>
          </a:xfrm>
        </p:spPr>
        <p:txBody>
          <a:bodyPr/>
          <a:lstStyle/>
          <a:p>
            <a:r>
              <a:rPr lang="en-US" dirty="0" smtClean="0"/>
              <a:t>Next week we are going to start presentations.</a:t>
            </a:r>
          </a:p>
          <a:p>
            <a:r>
              <a:rPr lang="en-US" dirty="0" smtClean="0"/>
              <a:t>3 minutes long</a:t>
            </a:r>
          </a:p>
          <a:p>
            <a:r>
              <a:rPr lang="en-US" dirty="0" smtClean="0"/>
              <a:t>Suggest something you like in New York</a:t>
            </a:r>
          </a:p>
          <a:p>
            <a:pPr lvl="1"/>
            <a:r>
              <a:rPr lang="en-US" dirty="0" smtClean="0"/>
              <a:t>Suggest a place to eat (restaurant)</a:t>
            </a:r>
          </a:p>
          <a:p>
            <a:pPr lvl="1"/>
            <a:r>
              <a:rPr lang="en-US" dirty="0" smtClean="0"/>
              <a:t>Suggest a fun place to visit (park, museum, bar)</a:t>
            </a:r>
          </a:p>
          <a:p>
            <a:pPr lvl="1"/>
            <a:r>
              <a:rPr lang="en-US" dirty="0" smtClean="0"/>
              <a:t>A fun place to shop</a:t>
            </a:r>
          </a:p>
          <a:p>
            <a:pPr lvl="1"/>
            <a:r>
              <a:rPr lang="en-US" dirty="0" smtClean="0"/>
              <a:t>A fun day trip away from the city</a:t>
            </a:r>
            <a:endParaRPr lang="en-US" dirty="0"/>
          </a:p>
          <a:p>
            <a:r>
              <a:rPr lang="en-US" dirty="0" smtClean="0"/>
              <a:t>What can you do there? Why go? How do you get there?</a:t>
            </a:r>
            <a:endParaRPr 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77789"/>
              </p:ext>
            </p:extLst>
          </p:nvPr>
        </p:nvGraphicFramePr>
        <p:xfrm>
          <a:off x="6548334" y="168523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Multiply 4"/>
          <p:cNvSpPr/>
          <p:nvPr/>
        </p:nvSpPr>
        <p:spPr>
          <a:xfrm>
            <a:off x="8456248" y="95375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4"/>
          <p:cNvSpPr/>
          <p:nvPr/>
        </p:nvSpPr>
        <p:spPr>
          <a:xfrm>
            <a:off x="8456248" y="636494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4"/>
          <p:cNvSpPr/>
          <p:nvPr/>
        </p:nvSpPr>
        <p:spPr>
          <a:xfrm>
            <a:off x="8468870" y="442134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4"/>
          <p:cNvSpPr/>
          <p:nvPr/>
        </p:nvSpPr>
        <p:spPr>
          <a:xfrm>
            <a:off x="8456248" y="933582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4"/>
          <p:cNvSpPr/>
          <p:nvPr/>
        </p:nvSpPr>
        <p:spPr>
          <a:xfrm>
            <a:off x="8456248" y="1211481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83013"/>
              </p:ext>
            </p:extLst>
          </p:nvPr>
        </p:nvGraphicFramePr>
        <p:xfrm>
          <a:off x="244711" y="1981200"/>
          <a:ext cx="8756033" cy="461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930900" imgH="3124200" progId="Word.Document.12">
                  <p:embed/>
                </p:oleObj>
              </mc:Choice>
              <mc:Fallback>
                <p:oleObj name="Document" r:id="rId3" imgW="59309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11" y="1981200"/>
                        <a:ext cx="8756033" cy="4612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3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Have a great weekend!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376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6924"/>
            <a:ext cx="7556313" cy="4789239"/>
          </a:xfrm>
        </p:spPr>
        <p:txBody>
          <a:bodyPr/>
          <a:lstStyle/>
          <a:p>
            <a:r>
              <a:rPr lang="en-US" dirty="0" smtClean="0"/>
              <a:t>Warm-up: Peer Check Sentences</a:t>
            </a:r>
          </a:p>
          <a:p>
            <a:r>
              <a:rPr lang="en-US" dirty="0" smtClean="0"/>
              <a:t>Listening and </a:t>
            </a:r>
            <a:r>
              <a:rPr lang="en-US" dirty="0" smtClean="0"/>
              <a:t>Speaking</a:t>
            </a:r>
          </a:p>
          <a:p>
            <a:r>
              <a:rPr lang="en-US" altLang="zh-TW" dirty="0"/>
              <a:t>Reading Activity</a:t>
            </a:r>
          </a:p>
          <a:p>
            <a:r>
              <a:rPr lang="en-US" dirty="0" smtClean="0"/>
              <a:t>Pronunciation</a:t>
            </a:r>
            <a:endParaRPr lang="en-US" dirty="0" smtClean="0"/>
          </a:p>
          <a:p>
            <a:r>
              <a:rPr lang="en-US" dirty="0" smtClean="0"/>
              <a:t>Speak Out! (not really)</a:t>
            </a:r>
          </a:p>
          <a:p>
            <a:pPr lvl="1"/>
            <a:r>
              <a:rPr lang="en-US" dirty="0" smtClean="0"/>
              <a:t>Read to catch the main idea</a:t>
            </a:r>
          </a:p>
          <a:p>
            <a:r>
              <a:rPr lang="en-US" dirty="0" smtClean="0"/>
              <a:t>Presentation </a:t>
            </a:r>
            <a:r>
              <a:rPr lang="en-US" dirty="0" smtClean="0"/>
              <a:t>Model</a:t>
            </a:r>
          </a:p>
          <a:p>
            <a:r>
              <a:rPr lang="en-US" i="1" dirty="0" smtClean="0"/>
              <a:t>See </a:t>
            </a:r>
            <a:r>
              <a:rPr lang="en-US" i="1" dirty="0" err="1" smtClean="0"/>
              <a:t>ya</a:t>
            </a:r>
            <a:r>
              <a:rPr lang="en-US" i="1" dirty="0" smtClean="0"/>
              <a:t>~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65367" y="484094"/>
            <a:ext cx="198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969852"/>
              </p:ext>
            </p:extLst>
          </p:nvPr>
        </p:nvGraphicFramePr>
        <p:xfrm>
          <a:off x="6685613" y="149903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Critique (check)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165474"/>
            <a:ext cx="7556313" cy="39606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your partner, check the sentences</a:t>
            </a:r>
          </a:p>
          <a:p>
            <a:r>
              <a:rPr lang="en-US" dirty="0"/>
              <a:t>Word choice </a:t>
            </a:r>
            <a:r>
              <a:rPr lang="en-US" dirty="0" smtClean="0"/>
              <a:t>error</a:t>
            </a:r>
            <a:endParaRPr lang="en-US" u="sng" dirty="0" smtClean="0"/>
          </a:p>
          <a:p>
            <a:r>
              <a:rPr lang="en-US" u="sng" dirty="0" smtClean="0"/>
              <a:t>Grammar error</a:t>
            </a:r>
          </a:p>
          <a:p>
            <a:endParaRPr lang="en-US" dirty="0"/>
          </a:p>
          <a:p>
            <a:pPr lvl="1"/>
            <a:endParaRPr lang="en-US" sz="2200" dirty="0"/>
          </a:p>
        </p:txBody>
      </p:sp>
      <p:sp>
        <p:nvSpPr>
          <p:cNvPr id="10" name="Freeform 9"/>
          <p:cNvSpPr/>
          <p:nvPr/>
        </p:nvSpPr>
        <p:spPr>
          <a:xfrm>
            <a:off x="735196" y="3141770"/>
            <a:ext cx="2589895" cy="233962"/>
          </a:xfrm>
          <a:custGeom>
            <a:avLst/>
            <a:gdLst>
              <a:gd name="connsiteX0" fmla="*/ 0 w 2589895"/>
              <a:gd name="connsiteY0" fmla="*/ 167116 h 233962"/>
              <a:gd name="connsiteX1" fmla="*/ 200508 w 2589895"/>
              <a:gd name="connsiteY1" fmla="*/ 50135 h 233962"/>
              <a:gd name="connsiteX2" fmla="*/ 417725 w 2589895"/>
              <a:gd name="connsiteY2" fmla="*/ 66847 h 233962"/>
              <a:gd name="connsiteX3" fmla="*/ 434434 w 2589895"/>
              <a:gd name="connsiteY3" fmla="*/ 116981 h 233962"/>
              <a:gd name="connsiteX4" fmla="*/ 467852 w 2589895"/>
              <a:gd name="connsiteY4" fmla="*/ 183827 h 233962"/>
              <a:gd name="connsiteX5" fmla="*/ 517979 w 2589895"/>
              <a:gd name="connsiteY5" fmla="*/ 200539 h 233962"/>
              <a:gd name="connsiteX6" fmla="*/ 584815 w 2589895"/>
              <a:gd name="connsiteY6" fmla="*/ 233962 h 233962"/>
              <a:gd name="connsiteX7" fmla="*/ 818741 w 2589895"/>
              <a:gd name="connsiteY7" fmla="*/ 183827 h 233962"/>
              <a:gd name="connsiteX8" fmla="*/ 868868 w 2589895"/>
              <a:gd name="connsiteY8" fmla="*/ 133693 h 233962"/>
              <a:gd name="connsiteX9" fmla="*/ 969122 w 2589895"/>
              <a:gd name="connsiteY9" fmla="*/ 66847 h 233962"/>
              <a:gd name="connsiteX10" fmla="*/ 1219757 w 2589895"/>
              <a:gd name="connsiteY10" fmla="*/ 116981 h 233962"/>
              <a:gd name="connsiteX11" fmla="*/ 1253175 w 2589895"/>
              <a:gd name="connsiteY11" fmla="*/ 167116 h 233962"/>
              <a:gd name="connsiteX12" fmla="*/ 1303302 w 2589895"/>
              <a:gd name="connsiteY12" fmla="*/ 200539 h 233962"/>
              <a:gd name="connsiteX13" fmla="*/ 1403556 w 2589895"/>
              <a:gd name="connsiteY13" fmla="*/ 233962 h 233962"/>
              <a:gd name="connsiteX14" fmla="*/ 1704318 w 2589895"/>
              <a:gd name="connsiteY14" fmla="*/ 217250 h 233962"/>
              <a:gd name="connsiteX15" fmla="*/ 1754445 w 2589895"/>
              <a:gd name="connsiteY15" fmla="*/ 183827 h 233962"/>
              <a:gd name="connsiteX16" fmla="*/ 1771154 w 2589895"/>
              <a:gd name="connsiteY16" fmla="*/ 133693 h 233962"/>
              <a:gd name="connsiteX17" fmla="*/ 1921535 w 2589895"/>
              <a:gd name="connsiteY17" fmla="*/ 66847 h 233962"/>
              <a:gd name="connsiteX18" fmla="*/ 1971662 w 2589895"/>
              <a:gd name="connsiteY18" fmla="*/ 50135 h 233962"/>
              <a:gd name="connsiteX19" fmla="*/ 2105334 w 2589895"/>
              <a:gd name="connsiteY19" fmla="*/ 66847 h 233962"/>
              <a:gd name="connsiteX20" fmla="*/ 2155461 w 2589895"/>
              <a:gd name="connsiteY20" fmla="*/ 83558 h 233962"/>
              <a:gd name="connsiteX21" fmla="*/ 2188879 w 2589895"/>
              <a:gd name="connsiteY21" fmla="*/ 133693 h 233962"/>
              <a:gd name="connsiteX22" fmla="*/ 2239006 w 2589895"/>
              <a:gd name="connsiteY22" fmla="*/ 167116 h 233962"/>
              <a:gd name="connsiteX23" fmla="*/ 2339260 w 2589895"/>
              <a:gd name="connsiteY23" fmla="*/ 200539 h 233962"/>
              <a:gd name="connsiteX24" fmla="*/ 2472932 w 2589895"/>
              <a:gd name="connsiteY24" fmla="*/ 183827 h 233962"/>
              <a:gd name="connsiteX25" fmla="*/ 2523059 w 2589895"/>
              <a:gd name="connsiteY25" fmla="*/ 83558 h 233962"/>
              <a:gd name="connsiteX26" fmla="*/ 2573186 w 2589895"/>
              <a:gd name="connsiteY26" fmla="*/ 50135 h 233962"/>
              <a:gd name="connsiteX27" fmla="*/ 2589895 w 2589895"/>
              <a:gd name="connsiteY27" fmla="*/ 0 h 23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89895" h="233962">
                <a:moveTo>
                  <a:pt x="0" y="167116"/>
                </a:moveTo>
                <a:cubicBezTo>
                  <a:pt x="165035" y="57076"/>
                  <a:pt x="93226" y="85902"/>
                  <a:pt x="200508" y="50135"/>
                </a:cubicBezTo>
                <a:cubicBezTo>
                  <a:pt x="272914" y="55706"/>
                  <a:pt x="347900" y="46894"/>
                  <a:pt x="417725" y="66847"/>
                </a:cubicBezTo>
                <a:cubicBezTo>
                  <a:pt x="434662" y="71687"/>
                  <a:pt x="427496" y="100790"/>
                  <a:pt x="434434" y="116981"/>
                </a:cubicBezTo>
                <a:cubicBezTo>
                  <a:pt x="444246" y="139879"/>
                  <a:pt x="450238" y="166211"/>
                  <a:pt x="467852" y="183827"/>
                </a:cubicBezTo>
                <a:cubicBezTo>
                  <a:pt x="480305" y="196282"/>
                  <a:pt x="501790" y="193600"/>
                  <a:pt x="517979" y="200539"/>
                </a:cubicBezTo>
                <a:cubicBezTo>
                  <a:pt x="540873" y="210352"/>
                  <a:pt x="562536" y="222821"/>
                  <a:pt x="584815" y="233962"/>
                </a:cubicBezTo>
                <a:cubicBezTo>
                  <a:pt x="718946" y="221766"/>
                  <a:pt x="740172" y="249310"/>
                  <a:pt x="818741" y="183827"/>
                </a:cubicBezTo>
                <a:cubicBezTo>
                  <a:pt x="836894" y="168697"/>
                  <a:pt x="850215" y="148203"/>
                  <a:pt x="868868" y="133693"/>
                </a:cubicBezTo>
                <a:cubicBezTo>
                  <a:pt x="900571" y="109032"/>
                  <a:pt x="969122" y="66847"/>
                  <a:pt x="969122" y="66847"/>
                </a:cubicBezTo>
                <a:cubicBezTo>
                  <a:pt x="1061004" y="74505"/>
                  <a:pt x="1152349" y="49562"/>
                  <a:pt x="1219757" y="116981"/>
                </a:cubicBezTo>
                <a:cubicBezTo>
                  <a:pt x="1233957" y="131184"/>
                  <a:pt x="1238975" y="152913"/>
                  <a:pt x="1253175" y="167116"/>
                </a:cubicBezTo>
                <a:cubicBezTo>
                  <a:pt x="1267374" y="181318"/>
                  <a:pt x="1284951" y="192382"/>
                  <a:pt x="1303302" y="200539"/>
                </a:cubicBezTo>
                <a:cubicBezTo>
                  <a:pt x="1335491" y="214847"/>
                  <a:pt x="1403556" y="233962"/>
                  <a:pt x="1403556" y="233962"/>
                </a:cubicBezTo>
                <a:cubicBezTo>
                  <a:pt x="1503810" y="228391"/>
                  <a:pt x="1604919" y="231452"/>
                  <a:pt x="1704318" y="217250"/>
                </a:cubicBezTo>
                <a:cubicBezTo>
                  <a:pt x="1724199" y="214409"/>
                  <a:pt x="1741901" y="199510"/>
                  <a:pt x="1754445" y="183827"/>
                </a:cubicBezTo>
                <a:cubicBezTo>
                  <a:pt x="1765448" y="170071"/>
                  <a:pt x="1760151" y="147449"/>
                  <a:pt x="1771154" y="133693"/>
                </a:cubicBezTo>
                <a:cubicBezTo>
                  <a:pt x="1800040" y="97580"/>
                  <a:pt x="1890896" y="77061"/>
                  <a:pt x="1921535" y="66847"/>
                </a:cubicBezTo>
                <a:lnTo>
                  <a:pt x="1971662" y="50135"/>
                </a:lnTo>
                <a:cubicBezTo>
                  <a:pt x="2016219" y="55706"/>
                  <a:pt x="2061154" y="58813"/>
                  <a:pt x="2105334" y="66847"/>
                </a:cubicBezTo>
                <a:cubicBezTo>
                  <a:pt x="2122663" y="69998"/>
                  <a:pt x="2141708" y="72554"/>
                  <a:pt x="2155461" y="83558"/>
                </a:cubicBezTo>
                <a:cubicBezTo>
                  <a:pt x="2171143" y="96105"/>
                  <a:pt x="2174679" y="119490"/>
                  <a:pt x="2188879" y="133693"/>
                </a:cubicBezTo>
                <a:cubicBezTo>
                  <a:pt x="2203078" y="147895"/>
                  <a:pt x="2220655" y="158959"/>
                  <a:pt x="2239006" y="167116"/>
                </a:cubicBezTo>
                <a:cubicBezTo>
                  <a:pt x="2271195" y="181424"/>
                  <a:pt x="2339260" y="200539"/>
                  <a:pt x="2339260" y="200539"/>
                </a:cubicBezTo>
                <a:cubicBezTo>
                  <a:pt x="2383817" y="194968"/>
                  <a:pt x="2431240" y="200506"/>
                  <a:pt x="2472932" y="183827"/>
                </a:cubicBezTo>
                <a:cubicBezTo>
                  <a:pt x="2514358" y="167254"/>
                  <a:pt x="2501546" y="110454"/>
                  <a:pt x="2523059" y="83558"/>
                </a:cubicBezTo>
                <a:cubicBezTo>
                  <a:pt x="2535603" y="67875"/>
                  <a:pt x="2556477" y="61276"/>
                  <a:pt x="2573186" y="50135"/>
                </a:cubicBezTo>
                <a:lnTo>
                  <a:pt x="2589895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1200"/>
              </p:ext>
            </p:extLst>
          </p:nvPr>
        </p:nvGraphicFramePr>
        <p:xfrm>
          <a:off x="6685613" y="149903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3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Tropical rain forests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4" y="2323475"/>
            <a:ext cx="7556313" cy="380268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Ecosystem: all the animals and plants of a particular area and the interdependency between them.</a:t>
            </a:r>
          </a:p>
          <a:p>
            <a:r>
              <a:rPr lang="en-US" altLang="zh-TW" sz="2400" dirty="0"/>
              <a:t>What do you know about rain </a:t>
            </a:r>
            <a:r>
              <a:rPr lang="en-US" altLang="zh-TW" sz="2400" dirty="0" smtClean="0"/>
              <a:t>forest ecosystem?</a:t>
            </a:r>
          </a:p>
          <a:p>
            <a:r>
              <a:rPr lang="en-US" altLang="zh-TW" sz="2400" dirty="0" smtClean="0"/>
              <a:t>Are they facts or opinions?</a:t>
            </a:r>
            <a:endParaRPr lang="en-US" altLang="zh-TW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80095"/>
              </p:ext>
            </p:extLst>
          </p:nvPr>
        </p:nvGraphicFramePr>
        <p:xfrm>
          <a:off x="6531897" y="298551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Multiply 5"/>
          <p:cNvSpPr/>
          <p:nvPr/>
        </p:nvSpPr>
        <p:spPr>
          <a:xfrm>
            <a:off x="8472362" y="289734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Facts and opinions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400" dirty="0" smtClean="0"/>
              <a:t>Practice 2 (p.102)- For each item, predict whether it is a fact or an opinion.</a:t>
            </a:r>
          </a:p>
          <a:p>
            <a:r>
              <a:rPr lang="en-US" altLang="zh-TW" sz="2400" dirty="0" smtClean="0"/>
              <a:t>Listen for the signals of facts/ opinions to confirm your prediction.</a:t>
            </a:r>
            <a:endParaRPr lang="en-US" altLang="zh-TW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5660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ysteries of Science_Exercise 2_edit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108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Trick of nature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4" y="1556792"/>
            <a:ext cx="7556313" cy="4569371"/>
          </a:xfrm>
        </p:spPr>
        <p:txBody>
          <a:bodyPr/>
          <a:lstStyle/>
          <a:p>
            <a:endParaRPr lang="en-US" altLang="zh-TW" sz="2400" dirty="0" smtClean="0"/>
          </a:p>
          <a:p>
            <a:r>
              <a:rPr lang="en-US" altLang="zh-TW" sz="2400" dirty="0" smtClean="0"/>
              <a:t>Which is darker, block A or block B?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72" y="2732560"/>
            <a:ext cx="5294315" cy="412544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31976"/>
              </p:ext>
            </p:extLst>
          </p:nvPr>
        </p:nvGraphicFramePr>
        <p:xfrm>
          <a:off x="6665886" y="149903"/>
          <a:ext cx="2308485" cy="1888761"/>
        </p:xfrm>
        <a:graphic>
          <a:graphicData uri="http://schemas.openxmlformats.org/drawingml/2006/table">
            <a:tbl>
              <a:tblPr firstRow="1" firstCol="1" bandRow="1"/>
              <a:tblGrid>
                <a:gridCol w="1990460"/>
                <a:gridCol w="318025"/>
              </a:tblGrid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Warm-up: Peer Check 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Listening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Reading Activity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Pronunciation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Speak Out! (not really)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Presentation Model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See </a:t>
                      </a:r>
                      <a:r>
                        <a:rPr lang="en-US" sz="1200" dirty="0" err="1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ya</a:t>
                      </a: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~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Multiply 4"/>
          <p:cNvSpPr/>
          <p:nvPr/>
        </p:nvSpPr>
        <p:spPr>
          <a:xfrm>
            <a:off x="8605724" y="68131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4"/>
          <p:cNvSpPr/>
          <p:nvPr/>
        </p:nvSpPr>
        <p:spPr>
          <a:xfrm>
            <a:off x="8605724" y="289734"/>
            <a:ext cx="368647" cy="38871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98474" y="1412776"/>
            <a:ext cx="7556313" cy="4713387"/>
          </a:xfrm>
        </p:spPr>
        <p:txBody>
          <a:bodyPr/>
          <a:lstStyle/>
          <a:p>
            <a:r>
              <a:rPr lang="en-US" altLang="zh-TW" sz="2400" dirty="0" smtClean="0"/>
              <a:t>The colors are the same!</a:t>
            </a:r>
          </a:p>
          <a:p>
            <a:r>
              <a:rPr lang="en-US" altLang="zh-TW" sz="2400" dirty="0" smtClean="0"/>
              <a:t>Optical illusions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5688632" cy="44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Read the paragraph on p.105. </a:t>
            </a:r>
            <a:endParaRPr lang="en-US" altLang="zh-TW" sz="2400" dirty="0" smtClean="0"/>
          </a:p>
          <a:p>
            <a:r>
              <a:rPr lang="en-US" altLang="zh-TW" sz="2400" dirty="0" smtClean="0"/>
              <a:t>What are some examples of the laws of the nature?</a:t>
            </a:r>
          </a:p>
          <a:p>
            <a:r>
              <a:rPr lang="en-US" altLang="zh-TW" sz="2400" dirty="0" smtClean="0"/>
              <a:t>What are some of the strange things that happen in the Oregon Vortex?</a:t>
            </a:r>
          </a:p>
          <a:p>
            <a:r>
              <a:rPr lang="en-US" altLang="zh-TW" sz="2400" dirty="0" smtClean="0"/>
              <a:t>What are some theories about why the natural laws are different for some places on earth?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9281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Underline three examples of facts and three examples of opinions.</a:t>
            </a:r>
          </a:p>
          <a:p>
            <a:r>
              <a:rPr lang="en-US" altLang="zh-TW" sz="2400" dirty="0" smtClean="0"/>
              <a:t>What words or context helped you distinguish among them?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7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504</TotalTime>
  <Words>791</Words>
  <Application>Microsoft Office PowerPoint</Application>
  <PresentationFormat>如螢幕大小 (4:3)</PresentationFormat>
  <Paragraphs>197</Paragraphs>
  <Slides>18</Slides>
  <Notes>0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Advantage</vt:lpstr>
      <vt:lpstr>Document</vt:lpstr>
      <vt:lpstr>CEP I6  June 5, 2014</vt:lpstr>
      <vt:lpstr>Today’s Lesson</vt:lpstr>
      <vt:lpstr>Peer Critique (check)</vt:lpstr>
      <vt:lpstr>Tropical rain forests</vt:lpstr>
      <vt:lpstr>Facts and opinions</vt:lpstr>
      <vt:lpstr>Trick of nature</vt:lpstr>
      <vt:lpstr>PowerPoint 簡報</vt:lpstr>
      <vt:lpstr>PowerPoint 簡報</vt:lpstr>
      <vt:lpstr>PowerPoint 簡報</vt:lpstr>
      <vt:lpstr>The Oregon Vortex! </vt:lpstr>
      <vt:lpstr>PowerPoint 簡報</vt:lpstr>
      <vt:lpstr>PowerPoint 簡報</vt:lpstr>
      <vt:lpstr>Pronunciation</vt:lpstr>
      <vt:lpstr>PowerPoint 簡報</vt:lpstr>
      <vt:lpstr>Speak Out! (but not  really this time)</vt:lpstr>
      <vt:lpstr>Presentation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Andras Molnar</dc:creator>
  <cp:lastModifiedBy>RL</cp:lastModifiedBy>
  <cp:revision>15</cp:revision>
  <dcterms:created xsi:type="dcterms:W3CDTF">2014-06-04T20:43:36Z</dcterms:created>
  <dcterms:modified xsi:type="dcterms:W3CDTF">2014-06-05T06:29:34Z</dcterms:modified>
</cp:coreProperties>
</file>