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9" r:id="rId8"/>
    <p:sldId id="270" r:id="rId9"/>
    <p:sldId id="271" r:id="rId10"/>
    <p:sldId id="272" r:id="rId11"/>
    <p:sldId id="261" r:id="rId12"/>
    <p:sldId id="263" r:id="rId13"/>
    <p:sldId id="273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bBX6aEzEz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rF_zax8QXU&amp;feature=k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Ruey</a:t>
            </a:r>
            <a:r>
              <a:rPr lang="en-US" dirty="0" smtClean="0"/>
              <a:t>-Ying and Andras</a:t>
            </a:r>
            <a:br>
              <a:rPr lang="en-US" dirty="0" smtClean="0"/>
            </a:br>
            <a:r>
              <a:rPr lang="en-US" dirty="0" smtClean="0"/>
              <a:t>CEP June 2</a:t>
            </a:r>
            <a:r>
              <a:rPr lang="en-US" baseline="30000" dirty="0" smtClean="0"/>
              <a:t>nd</a:t>
            </a:r>
            <a:r>
              <a:rPr lang="en-US" dirty="0" smtClean="0"/>
              <a:t>,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600" dirty="0" smtClean="0"/>
              <a:t>Are there any other mysteries that you have heard of?</a:t>
            </a:r>
          </a:p>
          <a:p>
            <a:r>
              <a:rPr lang="en-US" altLang="zh-TW" sz="2600" dirty="0" smtClean="0"/>
              <a:t>What are the possible theories?</a:t>
            </a:r>
          </a:p>
          <a:p>
            <a:r>
              <a:rPr lang="en-US" altLang="zh-TW" sz="2600" dirty="0" smtClean="0"/>
              <a:t>Homework for today: Do your own research! </a:t>
            </a:r>
          </a:p>
          <a:p>
            <a:r>
              <a:rPr lang="en-US" altLang="zh-TW" sz="2600" dirty="0" err="1" smtClean="0"/>
              <a:t>Andras</a:t>
            </a:r>
            <a:r>
              <a:rPr lang="en-US" altLang="zh-TW" sz="2600" dirty="0" smtClean="0"/>
              <a:t> and Ruey-Ying’s presentations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3117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Jersey Devils</a:t>
            </a:r>
            <a:endParaRPr lang="en-US" dirty="0"/>
          </a:p>
        </p:txBody>
      </p:sp>
      <p:pic>
        <p:nvPicPr>
          <p:cNvPr id="10" name="Content Placeholder 9" descr="NewJerseyDevils_logo1.gif"/>
          <p:cNvPicPr>
            <a:picLocks noGrp="1" noChangeAspect="1"/>
          </p:cNvPicPr>
          <p:nvPr>
            <p:ph sz="half" idx="18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476" r="-40476"/>
          <a:stretch>
            <a:fillRect/>
          </a:stretch>
        </p:blipFill>
        <p:spPr>
          <a:xfrm>
            <a:off x="498474" y="1506538"/>
            <a:ext cx="3657600" cy="1965325"/>
          </a:xfrm>
        </p:spPr>
      </p:pic>
      <p:pic>
        <p:nvPicPr>
          <p:cNvPr id="4" name="Content Placeholder 3" descr="new-jersey-devils-profile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535" r="-89535"/>
          <a:stretch>
            <a:fillRect/>
          </a:stretch>
        </p:blipFill>
        <p:spPr>
          <a:xfrm>
            <a:off x="3997237" y="484094"/>
            <a:ext cx="6451775" cy="3467829"/>
          </a:xfrm>
        </p:spPr>
      </p:pic>
      <p:pic>
        <p:nvPicPr>
          <p:cNvPr id="9" name="Content Placeholder 8" descr="large_brendan-shanahan-new-jersey-devils-727.jpg"/>
          <p:cNvPicPr>
            <a:picLocks noGrp="1" noChangeAspect="1"/>
          </p:cNvPicPr>
          <p:nvPr>
            <p:ph sz="half" idx="1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3" b="8033"/>
          <a:stretch>
            <a:fillRect/>
          </a:stretch>
        </p:blipFill>
        <p:spPr>
          <a:xfrm>
            <a:off x="804545" y="3472549"/>
            <a:ext cx="5624830" cy="3023501"/>
          </a:xfrm>
        </p:spPr>
      </p:pic>
    </p:spTree>
    <p:extLst>
      <p:ext uri="{BB962C8B-B14F-4D97-AF65-F5344CB8AC3E}">
        <p14:creationId xmlns:p14="http://schemas.microsoft.com/office/powerpoint/2010/main" val="322824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8590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Jersey Devil</a:t>
            </a:r>
            <a:endParaRPr lang="en-US" dirty="0"/>
          </a:p>
        </p:txBody>
      </p:sp>
      <p:pic>
        <p:nvPicPr>
          <p:cNvPr id="4" name="Content Placeholder 3" descr="The-New-Jersey-Devil-legendary-monsters-10083060-328-4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82" r="-44882"/>
          <a:stretch>
            <a:fillRect/>
          </a:stretch>
        </p:blipFill>
        <p:spPr>
          <a:xfrm>
            <a:off x="498475" y="1270000"/>
            <a:ext cx="7556500" cy="4856163"/>
          </a:xfrm>
        </p:spPr>
      </p:pic>
    </p:spTree>
    <p:extLst>
      <p:ext uri="{BB962C8B-B14F-4D97-AF65-F5344CB8AC3E}">
        <p14:creationId xmlns:p14="http://schemas.microsoft.com/office/powerpoint/2010/main" val="4491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Water running uphill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20" y="1981200"/>
            <a:ext cx="6214410" cy="4144963"/>
          </a:xfrm>
        </p:spPr>
      </p:pic>
    </p:spTree>
    <p:extLst>
      <p:ext uri="{BB962C8B-B14F-4D97-AF65-F5344CB8AC3E}">
        <p14:creationId xmlns:p14="http://schemas.microsoft.com/office/powerpoint/2010/main" val="38642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17656"/>
          </a:xfrm>
        </p:spPr>
        <p:txBody>
          <a:bodyPr/>
          <a:lstStyle/>
          <a:p>
            <a:r>
              <a:rPr lang="en-US" dirty="0" smtClean="0"/>
              <a:t>The X-Files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4626"/>
            <a:ext cx="7556313" cy="46815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rbBX6aEzEz8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22406"/>
          </a:xfrm>
        </p:spPr>
        <p:txBody>
          <a:bodyPr/>
          <a:lstStyle/>
          <a:p>
            <a:r>
              <a:rPr lang="en-US" dirty="0" smtClean="0"/>
              <a:t>Today’s class: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33500"/>
            <a:ext cx="7556313" cy="4792663"/>
          </a:xfrm>
        </p:spPr>
        <p:txBody>
          <a:bodyPr/>
          <a:lstStyle/>
          <a:p>
            <a:r>
              <a:rPr lang="en-US" dirty="0" smtClean="0"/>
              <a:t>Share structure lob notes</a:t>
            </a:r>
          </a:p>
          <a:p>
            <a:r>
              <a:rPr lang="en-US" dirty="0" smtClean="0"/>
              <a:t>Feedback from the written HW</a:t>
            </a:r>
          </a:p>
          <a:p>
            <a:r>
              <a:rPr lang="en-US" dirty="0" smtClean="0"/>
              <a:t>Review homework and do some additional review questions</a:t>
            </a:r>
          </a:p>
          <a:p>
            <a:r>
              <a:rPr lang="en-US" dirty="0" smtClean="0"/>
              <a:t>Unit 9 test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Unit 10 Introduction: Mysteries </a:t>
            </a:r>
            <a:r>
              <a:rPr lang="en-US" smtClean="0">
                <a:sym typeface="Wingdings"/>
              </a:rPr>
              <a:t>of Science!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8766"/>
            <a:ext cx="7556313" cy="690656"/>
          </a:xfrm>
        </p:spPr>
        <p:txBody>
          <a:bodyPr/>
          <a:lstStyle/>
          <a:p>
            <a:r>
              <a:rPr lang="en-US" dirty="0" smtClean="0"/>
              <a:t>WB Practice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829422"/>
            <a:ext cx="7556313" cy="602857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Why do people install car alarms?</a:t>
            </a:r>
          </a:p>
          <a:p>
            <a:pPr lvl="1"/>
            <a:r>
              <a:rPr lang="en-US" dirty="0" smtClean="0"/>
              <a:t>People install car alarms in their cars (in order) </a:t>
            </a:r>
            <a:r>
              <a:rPr lang="en-US" u="sng" dirty="0" smtClean="0">
                <a:solidFill>
                  <a:srgbClr val="FF0000"/>
                </a:solidFill>
              </a:rPr>
              <a:t>to</a:t>
            </a:r>
            <a:r>
              <a:rPr lang="en-US" u="sng" dirty="0" smtClean="0"/>
              <a:t> protect </a:t>
            </a:r>
            <a:r>
              <a:rPr lang="en-US" dirty="0" smtClean="0"/>
              <a:t>the car from thieves.</a:t>
            </a:r>
          </a:p>
          <a:p>
            <a:pPr lvl="1"/>
            <a:r>
              <a:rPr lang="en-US" dirty="0" smtClean="0"/>
              <a:t>People install car alarms 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 (that) </a:t>
            </a:r>
            <a:r>
              <a:rPr lang="en-US" u="sng" dirty="0" smtClean="0"/>
              <a:t>the car will not be stolen</a:t>
            </a:r>
            <a:r>
              <a:rPr lang="en-US" dirty="0" smtClean="0"/>
              <a:t>.</a:t>
            </a:r>
          </a:p>
          <a:p>
            <a:r>
              <a:rPr lang="en-US" sz="1800" dirty="0" smtClean="0"/>
              <a:t>Why do more and more people take trips abroad?</a:t>
            </a:r>
          </a:p>
          <a:p>
            <a:pPr lvl="1"/>
            <a:r>
              <a:rPr lang="en-US" dirty="0" smtClean="0"/>
              <a:t>People take more and more trips abroad (in order) </a:t>
            </a:r>
            <a:r>
              <a:rPr lang="en-US" u="sng" dirty="0" smtClean="0">
                <a:solidFill>
                  <a:srgbClr val="FF0000"/>
                </a:solidFill>
              </a:rPr>
              <a:t>to</a:t>
            </a:r>
            <a:r>
              <a:rPr lang="en-US" u="sng" dirty="0" smtClean="0"/>
              <a:t> learn </a:t>
            </a:r>
            <a:r>
              <a:rPr lang="en-US" dirty="0" smtClean="0"/>
              <a:t>about new places.</a:t>
            </a:r>
          </a:p>
          <a:p>
            <a:pPr lvl="1"/>
            <a:r>
              <a:rPr lang="en-US" dirty="0" smtClean="0"/>
              <a:t>People take trips abroad 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 (that) </a:t>
            </a:r>
            <a:r>
              <a:rPr lang="en-US" u="sng" dirty="0" smtClean="0"/>
              <a:t>they can sightsee</a:t>
            </a:r>
            <a:r>
              <a:rPr lang="en-US" dirty="0" smtClean="0"/>
              <a:t>. </a:t>
            </a:r>
          </a:p>
          <a:p>
            <a:r>
              <a:rPr lang="en-US" sz="1800" dirty="0" smtClean="0"/>
              <a:t>Why are more and more people learning to access the Internet?</a:t>
            </a:r>
          </a:p>
          <a:p>
            <a:pPr lvl="1"/>
            <a:r>
              <a:rPr lang="en-US" dirty="0" smtClean="0"/>
              <a:t>More and more people are learning to use the Internet (in order) </a:t>
            </a:r>
            <a:r>
              <a:rPr lang="en-US" u="sng" dirty="0" smtClean="0">
                <a:solidFill>
                  <a:srgbClr val="FF0000"/>
                </a:solidFill>
              </a:rPr>
              <a:t>to</a:t>
            </a:r>
            <a:r>
              <a:rPr lang="en-US" u="sng" dirty="0" smtClean="0"/>
              <a:t> talk </a:t>
            </a:r>
            <a:r>
              <a:rPr lang="en-US" dirty="0" smtClean="0"/>
              <a:t>to their friends in other countries</a:t>
            </a:r>
          </a:p>
          <a:p>
            <a:pPr lvl="1"/>
            <a:r>
              <a:rPr lang="en-US" dirty="0" smtClean="0"/>
              <a:t>People are learning to use the Internet 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 (that) </a:t>
            </a:r>
            <a:r>
              <a:rPr lang="en-US" u="sng" dirty="0" smtClean="0"/>
              <a:t>they can online shop.</a:t>
            </a:r>
          </a:p>
          <a:p>
            <a:r>
              <a:rPr lang="en-US" dirty="0" smtClean="0"/>
              <a:t>Why do more and more people continue studying after </a:t>
            </a:r>
            <a:r>
              <a:rPr lang="en-US" dirty="0" err="1" smtClean="0"/>
              <a:t>h.s</a:t>
            </a:r>
            <a:r>
              <a:rPr lang="en-US" dirty="0" smtClean="0"/>
              <a:t>.?</a:t>
            </a:r>
          </a:p>
          <a:p>
            <a:pPr lvl="1"/>
            <a:r>
              <a:rPr lang="en-US" dirty="0" smtClean="0"/>
              <a:t>People continue to study after </a:t>
            </a:r>
            <a:r>
              <a:rPr lang="en-US" dirty="0" err="1" smtClean="0"/>
              <a:t>h.s</a:t>
            </a:r>
            <a:r>
              <a:rPr lang="en-US" dirty="0" smtClean="0"/>
              <a:t>. (in order) </a:t>
            </a:r>
            <a:r>
              <a:rPr lang="en-US" u="sng" dirty="0" smtClean="0">
                <a:solidFill>
                  <a:srgbClr val="FF0000"/>
                </a:solidFill>
              </a:rPr>
              <a:t>to</a:t>
            </a:r>
            <a:r>
              <a:rPr lang="en-US" u="sng" dirty="0" smtClean="0"/>
              <a:t> learn </a:t>
            </a:r>
            <a:r>
              <a:rPr lang="en-US" dirty="0" smtClean="0"/>
              <a:t>new things.</a:t>
            </a:r>
          </a:p>
          <a:p>
            <a:pPr lvl="1"/>
            <a:r>
              <a:rPr lang="en-US" sz="1750" dirty="0" smtClean="0"/>
              <a:t>People continue to study after </a:t>
            </a:r>
            <a:r>
              <a:rPr lang="en-US" sz="1750" dirty="0" err="1" smtClean="0"/>
              <a:t>h.s</a:t>
            </a:r>
            <a:r>
              <a:rPr lang="en-US" sz="1750" dirty="0" smtClean="0"/>
              <a:t>. </a:t>
            </a:r>
            <a:r>
              <a:rPr lang="en-US" sz="1750" dirty="0" smtClean="0">
                <a:solidFill>
                  <a:srgbClr val="FF0000"/>
                </a:solidFill>
              </a:rPr>
              <a:t>so</a:t>
            </a:r>
            <a:r>
              <a:rPr lang="en-US" sz="1750" dirty="0" smtClean="0"/>
              <a:t> (that) </a:t>
            </a:r>
            <a:r>
              <a:rPr lang="en-US" sz="1750" u="sng" dirty="0" smtClean="0"/>
              <a:t>they can get better jobs.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16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43031"/>
          </a:xfrm>
        </p:spPr>
        <p:txBody>
          <a:bodyPr/>
          <a:lstStyle/>
          <a:p>
            <a:r>
              <a:rPr lang="en-US" dirty="0" smtClean="0"/>
              <a:t>Check Your Knowledge (p 72)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349376"/>
            <a:ext cx="2819400" cy="4776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Vocabulary Check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replace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stimates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emodeling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lumbing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nstall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7875" y="1349376"/>
            <a:ext cx="4736911" cy="50167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dirty="0" smtClean="0"/>
              <a:t>Check your understanding</a:t>
            </a:r>
          </a:p>
          <a:p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f</a:t>
            </a:r>
            <a:r>
              <a:rPr lang="en-US" sz="2000" dirty="0" smtClean="0"/>
              <a:t>ix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(in order) to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</a:t>
            </a:r>
            <a:r>
              <a:rPr lang="en-US" sz="2000" dirty="0" smtClean="0"/>
              <a:t>hecked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s</a:t>
            </a:r>
            <a:r>
              <a:rPr lang="en-US" sz="2000" dirty="0" smtClean="0"/>
              <a:t>o (that) 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r</a:t>
            </a:r>
            <a:r>
              <a:rPr lang="en-US" sz="2000" dirty="0" smtClean="0"/>
              <a:t>epaired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so </a:t>
            </a:r>
            <a:r>
              <a:rPr lang="en-US" sz="2000" dirty="0"/>
              <a:t>(that)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</a:t>
            </a:r>
            <a:r>
              <a:rPr lang="en-US" sz="2000" dirty="0" smtClean="0"/>
              <a:t>leaned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o install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w</a:t>
            </a:r>
            <a:r>
              <a:rPr lang="en-US" sz="2000" dirty="0" smtClean="0"/>
              <a:t>ash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so (that)</a:t>
            </a:r>
          </a:p>
        </p:txBody>
      </p:sp>
    </p:spTree>
    <p:extLst>
      <p:ext uri="{BB962C8B-B14F-4D97-AF65-F5344CB8AC3E}">
        <p14:creationId xmlns:p14="http://schemas.microsoft.com/office/powerpoint/2010/main" val="7038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this… (7 places)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22375"/>
            <a:ext cx="7556313" cy="5270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A: Do you want to go to the movies?</a:t>
            </a:r>
          </a:p>
          <a:p>
            <a:pPr marL="0" indent="0">
              <a:buNone/>
            </a:pPr>
            <a:r>
              <a:rPr lang="en-US" dirty="0" smtClean="0"/>
              <a:t>B: Yes, but tomorrow. I’ll get my friend buy us a ticket.</a:t>
            </a:r>
          </a:p>
          <a:p>
            <a:pPr marL="0" indent="0">
              <a:buNone/>
            </a:pPr>
            <a:r>
              <a:rPr lang="en-US" dirty="0" smtClean="0"/>
              <a:t>A: Why not today? I want to see X-Men!</a:t>
            </a:r>
          </a:p>
          <a:p>
            <a:pPr marL="0" indent="0">
              <a:buNone/>
            </a:pPr>
            <a:r>
              <a:rPr lang="en-US" dirty="0" smtClean="0"/>
              <a:t>B: I need have the plumber fix my sink at 6pm.</a:t>
            </a:r>
          </a:p>
          <a:p>
            <a:pPr marL="0" indent="0">
              <a:buNone/>
            </a:pPr>
            <a:r>
              <a:rPr lang="en-US" dirty="0" smtClean="0"/>
              <a:t>A. Oh, you should have that to fixed so that to not leak everywhere.</a:t>
            </a:r>
          </a:p>
          <a:p>
            <a:pPr marL="0" indent="0">
              <a:buNone/>
            </a:pPr>
            <a:r>
              <a:rPr lang="en-US" dirty="0" smtClean="0"/>
              <a:t>B. What a mess. Maybe I will make my landlord fix it earlier instead.</a:t>
            </a:r>
          </a:p>
          <a:p>
            <a:pPr marL="0" indent="0">
              <a:buNone/>
            </a:pPr>
            <a:r>
              <a:rPr lang="en-US" dirty="0" smtClean="0"/>
              <a:t>A: Don’t get the sink to repaired him! He broke your toilet last time.</a:t>
            </a:r>
          </a:p>
          <a:p>
            <a:pPr marL="0" indent="0">
              <a:buNone/>
            </a:pPr>
            <a:r>
              <a:rPr lang="en-US" dirty="0" smtClean="0"/>
              <a:t>B: I will make him fix it so that we would go to the movie! </a:t>
            </a:r>
          </a:p>
        </p:txBody>
      </p:sp>
    </p:spTree>
    <p:extLst>
      <p:ext uri="{BB962C8B-B14F-4D97-AF65-F5344CB8AC3E}">
        <p14:creationId xmlns:p14="http://schemas.microsoft.com/office/powerpoint/2010/main" val="8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43031"/>
          </a:xfrm>
        </p:spPr>
        <p:txBody>
          <a:bodyPr/>
          <a:lstStyle/>
          <a:p>
            <a:r>
              <a:rPr lang="en-US" dirty="0" smtClean="0"/>
              <a:t>And the answers…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54126"/>
            <a:ext cx="7556313" cy="5381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A: Do you want to go to the </a:t>
            </a:r>
            <a:r>
              <a:rPr lang="en-US" dirty="0" smtClean="0"/>
              <a:t>movies?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B: Yes, but tomorrow. I’ll get my friend </a:t>
            </a:r>
            <a:r>
              <a:rPr lang="en-US" dirty="0" smtClean="0">
                <a:solidFill>
                  <a:srgbClr val="FF0000"/>
                </a:solidFill>
              </a:rPr>
              <a:t>to buy </a:t>
            </a:r>
            <a:r>
              <a:rPr lang="en-US" dirty="0"/>
              <a:t>us </a:t>
            </a:r>
            <a:r>
              <a:rPr lang="en-US" dirty="0" smtClean="0">
                <a:solidFill>
                  <a:srgbClr val="FF0000"/>
                </a:solidFill>
              </a:rPr>
              <a:t>tickets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A: Why not today? I want to see X-Men!</a:t>
            </a:r>
          </a:p>
          <a:p>
            <a:pPr marL="0" indent="0">
              <a:buNone/>
            </a:pPr>
            <a:r>
              <a:rPr lang="en-US" dirty="0"/>
              <a:t>B: I need </a:t>
            </a:r>
            <a:r>
              <a:rPr lang="en-US" dirty="0" smtClean="0">
                <a:solidFill>
                  <a:srgbClr val="FF0000"/>
                </a:solidFill>
              </a:rPr>
              <a:t>to have </a:t>
            </a:r>
            <a:r>
              <a:rPr lang="en-US" dirty="0"/>
              <a:t>the plumber fix my sink at 6pm.</a:t>
            </a:r>
          </a:p>
          <a:p>
            <a:pPr marL="0" indent="0">
              <a:buNone/>
            </a:pPr>
            <a:r>
              <a:rPr lang="en-US" dirty="0"/>
              <a:t>A. Oh, you should have that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 </a:t>
            </a:r>
            <a:r>
              <a:rPr lang="en-US" dirty="0"/>
              <a:t>so that </a:t>
            </a:r>
            <a:r>
              <a:rPr lang="en-US" dirty="0" smtClean="0">
                <a:solidFill>
                  <a:srgbClr val="FF0000"/>
                </a:solidFill>
              </a:rPr>
              <a:t>it does </a:t>
            </a:r>
            <a:r>
              <a:rPr lang="en-US" dirty="0"/>
              <a:t>not leak everywhere.</a:t>
            </a:r>
          </a:p>
          <a:p>
            <a:pPr marL="0" indent="0">
              <a:buNone/>
            </a:pPr>
            <a:r>
              <a:rPr lang="en-US" dirty="0"/>
              <a:t>B. What a mess. Maybe I will make my landlord fix it earlier instead.</a:t>
            </a:r>
          </a:p>
          <a:p>
            <a:pPr marL="0" indent="0">
              <a:buNone/>
            </a:pPr>
            <a:r>
              <a:rPr lang="en-US" dirty="0"/>
              <a:t>A: Don’t get the sink </a:t>
            </a:r>
            <a:r>
              <a:rPr lang="en-US" dirty="0" smtClean="0">
                <a:solidFill>
                  <a:srgbClr val="FF0000"/>
                </a:solidFill>
              </a:rPr>
              <a:t>repaired by </a:t>
            </a:r>
            <a:r>
              <a:rPr lang="en-US" dirty="0"/>
              <a:t>him! He broke your toilet last time.</a:t>
            </a:r>
          </a:p>
          <a:p>
            <a:pPr marL="0" indent="0">
              <a:buNone/>
            </a:pPr>
            <a:r>
              <a:rPr lang="en-US" dirty="0"/>
              <a:t>B: I will make him fix it so that we </a:t>
            </a:r>
            <a:r>
              <a:rPr lang="en-US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go </a:t>
            </a:r>
            <a:r>
              <a:rPr lang="en-US" dirty="0"/>
              <a:t>to the movie!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10: Mysteries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</a:t>
            </a:r>
            <a:r>
              <a:rPr lang="en-US" sz="2800" i="1" dirty="0" smtClean="0"/>
              <a:t>mystery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Some mysteries have been solved by scientist (e.g. learning about other planets)</a:t>
            </a:r>
          </a:p>
          <a:p>
            <a:pPr marL="360000" lvl="3">
              <a:spcBef>
                <a:spcPts val="1200"/>
              </a:spcBef>
            </a:pPr>
            <a:r>
              <a:rPr lang="en-US" sz="2600" dirty="0"/>
              <a:t>What else?</a:t>
            </a:r>
          </a:p>
          <a:p>
            <a:r>
              <a:rPr lang="en-US" sz="2800" dirty="0" smtClean="0"/>
              <a:t>However, there are still mysteries that can not be explained by science.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160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Video: Top 10 unexplained mysteries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600" dirty="0" smtClean="0"/>
              <a:t>You are going to watch a video about 10 mysteries. Try to remember what they are!</a:t>
            </a:r>
          </a:p>
          <a:p>
            <a:r>
              <a:rPr lang="en-US" altLang="zh-TW" sz="2600" dirty="0">
                <a:hlinkClick r:id="rId2"/>
              </a:rPr>
              <a:t>https://</a:t>
            </a:r>
            <a:r>
              <a:rPr lang="en-US" altLang="zh-TW" sz="2600" dirty="0" smtClean="0">
                <a:hlinkClick r:id="rId2"/>
              </a:rPr>
              <a:t>www.youtube.com/watch?v=krF_zax8QXU&amp;feature=kp</a:t>
            </a:r>
            <a:endParaRPr lang="en-US" altLang="zh-TW" sz="2600" dirty="0" smtClean="0"/>
          </a:p>
          <a:p>
            <a:r>
              <a:rPr lang="en-US" altLang="zh-TW" sz="2600" dirty="0" smtClean="0"/>
              <a:t>How many mysteries do you remember? Share with your partner.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75601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600" dirty="0" smtClean="0"/>
              <a:t>Now, choose three of the mysteries that you’re interested in the most.  </a:t>
            </a:r>
          </a:p>
          <a:p>
            <a:r>
              <a:rPr lang="en-US" altLang="zh-TW" sz="2600" dirty="0" smtClean="0"/>
              <a:t>We are going to watch the video again. For the three mysteries you choose, answer the following questions:</a:t>
            </a:r>
          </a:p>
          <a:p>
            <a:pPr marL="360000" lvl="3">
              <a:spcBef>
                <a:spcPts val="1200"/>
              </a:spcBef>
            </a:pPr>
            <a:r>
              <a:rPr lang="en-US" altLang="zh-TW" sz="2600" dirty="0"/>
              <a:t>What is the phenomenon?</a:t>
            </a:r>
          </a:p>
          <a:p>
            <a:pPr marL="360000" lvl="3">
              <a:spcBef>
                <a:spcPts val="1200"/>
              </a:spcBef>
            </a:pPr>
            <a:r>
              <a:rPr lang="en-US" altLang="zh-TW" sz="2600" dirty="0"/>
              <a:t>What are the possible theories?</a:t>
            </a:r>
          </a:p>
        </p:txBody>
      </p:sp>
    </p:spTree>
    <p:extLst>
      <p:ext uri="{BB962C8B-B14F-4D97-AF65-F5344CB8AC3E}">
        <p14:creationId xmlns:p14="http://schemas.microsoft.com/office/powerpoint/2010/main" val="83215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118</TotalTime>
  <Words>678</Words>
  <Application>Microsoft Office PowerPoint</Application>
  <PresentationFormat>如螢幕大小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Advantage</vt:lpstr>
      <vt:lpstr>Ruey-Ying and Andras CEP June 2nd, 2014</vt:lpstr>
      <vt:lpstr>Today’s class:</vt:lpstr>
      <vt:lpstr>WB Practice 8</vt:lpstr>
      <vt:lpstr>Check Your Knowledge (p 72)</vt:lpstr>
      <vt:lpstr>Think about this… (7 places)</vt:lpstr>
      <vt:lpstr>And the answers…</vt:lpstr>
      <vt:lpstr>Unit 10: Mysteries of Science</vt:lpstr>
      <vt:lpstr>Video: Top 10 unexplained mysteries</vt:lpstr>
      <vt:lpstr>PowerPoint 簡報</vt:lpstr>
      <vt:lpstr>PowerPoint 簡報</vt:lpstr>
      <vt:lpstr>The Jersey Devils</vt:lpstr>
      <vt:lpstr>The Jersey Devil</vt:lpstr>
      <vt:lpstr>Water running uphill</vt:lpstr>
      <vt:lpstr>The X-Files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Ruey-Ying and Andras CEP June 2nd, 2014</dc:title>
  <dc:creator>Andras Molnar</dc:creator>
  <cp:lastModifiedBy>RL</cp:lastModifiedBy>
  <cp:revision>16</cp:revision>
  <dcterms:created xsi:type="dcterms:W3CDTF">2014-05-31T14:07:35Z</dcterms:created>
  <dcterms:modified xsi:type="dcterms:W3CDTF">2014-06-02T03:55:04Z</dcterms:modified>
</cp:coreProperties>
</file>