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73" r:id="rId13"/>
    <p:sldId id="274" r:id="rId14"/>
    <p:sldId id="275" r:id="rId15"/>
    <p:sldId id="272" r:id="rId16"/>
    <p:sldId id="276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6/16/14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6/16/14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SRNjnpM7y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dn288nk6g8" TargetMode="External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ccepi6.weebly.com/structure-loggrammar-help-blog.html%23/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12: Wishful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3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aladdin_and_gen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1082"/>
            <a:ext cx="8030633" cy="525149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6033" y="5362575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Unit 12: Wishful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9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of the Opera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  <a:p>
            <a:r>
              <a:rPr lang="en-US" altLang="zh-TW" dirty="0"/>
              <a:t>1910 novel by Gaston </a:t>
            </a:r>
            <a:r>
              <a:rPr lang="en-US" altLang="zh-TW" dirty="0" err="1" smtClean="0"/>
              <a:t>Leroux</a:t>
            </a:r>
            <a:endParaRPr lang="en-US" altLang="zh-TW" dirty="0" smtClean="0"/>
          </a:p>
          <a:p>
            <a:r>
              <a:rPr lang="en-US" dirty="0" smtClean="0"/>
              <a:t>1986 musical adapted by </a:t>
            </a:r>
            <a:r>
              <a:rPr lang="en-US" altLang="zh-TW" dirty="0" smtClean="0"/>
              <a:t>Andrew </a:t>
            </a:r>
            <a:r>
              <a:rPr lang="en-US" altLang="zh-TW" dirty="0"/>
              <a:t>Lloyd </a:t>
            </a:r>
            <a:r>
              <a:rPr lang="en-US" altLang="zh-TW" dirty="0" smtClean="0"/>
              <a:t>Webber</a:t>
            </a:r>
          </a:p>
          <a:p>
            <a:r>
              <a:rPr lang="en-US" dirty="0" smtClean="0"/>
              <a:t>What is the plot?</a:t>
            </a:r>
            <a:endParaRPr lang="en-US" dirty="0"/>
          </a:p>
        </p:txBody>
      </p:sp>
      <p:pic>
        <p:nvPicPr>
          <p:cNvPr id="4" name="Picture 3" descr="Screen shot 2014-06-15 at 3.00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267" y="88900"/>
            <a:ext cx="20828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6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TW" dirty="0" smtClean="0"/>
              <a:t>Christine is torn </a:t>
            </a:r>
            <a:r>
              <a:rPr lang="en-US" altLang="zh-TW" dirty="0"/>
              <a:t>between </a:t>
            </a:r>
            <a:r>
              <a:rPr lang="en-US" altLang="zh-TW" dirty="0" smtClean="0"/>
              <a:t>Raoul </a:t>
            </a:r>
            <a:r>
              <a:rPr lang="en-US" altLang="zh-TW" dirty="0"/>
              <a:t>and </a:t>
            </a:r>
            <a:r>
              <a:rPr lang="en-US" altLang="zh-TW" dirty="0" smtClean="0"/>
              <a:t>the Phantom. She doesn’t know what to do and visits </a:t>
            </a:r>
            <a:r>
              <a:rPr lang="en-US" altLang="zh-TW" dirty="0"/>
              <a:t>her father's </a:t>
            </a:r>
            <a:r>
              <a:rPr lang="en-US" altLang="zh-TW" dirty="0" smtClean="0"/>
              <a:t>grave.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Read the lyrics. </a:t>
            </a:r>
            <a:r>
              <a:rPr lang="en-US" altLang="zh-TW" dirty="0"/>
              <a:t>Look at the words around the </a:t>
            </a:r>
            <a:r>
              <a:rPr lang="en-US" altLang="zh-TW" dirty="0" smtClean="0"/>
              <a:t>blanks. What might the words be?</a:t>
            </a:r>
            <a:endParaRPr lang="en-US" altLang="zh-TW" dirty="0"/>
          </a:p>
          <a:p>
            <a:pPr>
              <a:spcBef>
                <a:spcPts val="1200"/>
              </a:spcBef>
            </a:pPr>
            <a:r>
              <a:rPr lang="en-US" altLang="zh-TW" dirty="0"/>
              <a:t>Listen to this YouTube clip. 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Fill </a:t>
            </a:r>
            <a:r>
              <a:rPr lang="en-US" altLang="zh-TW" dirty="0"/>
              <a:t>in the blanks as you hear it.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576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Phantom of the Opera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</a:t>
            </a:r>
            <a:r>
              <a:rPr lang="en-US">
                <a:hlinkClick r:id="rId2"/>
              </a:rPr>
              <a:t>=</a:t>
            </a:r>
            <a:r>
              <a:rPr lang="en-US" smtClean="0">
                <a:hlinkClick r:id="rId2"/>
              </a:rPr>
              <a:t>LSRNjnpM7y4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TW" dirty="0" smtClean="0"/>
              <a:t>Try to catch anything you missed.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If you have all the blanks, look at the lyrics and her acting. What is her wish?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Discuss the answers with </a:t>
            </a:r>
            <a:r>
              <a:rPr lang="en-US" altLang="zh-TW" smtClean="0"/>
              <a:t>your partner.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62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Answers:</a:t>
            </a:r>
            <a:endParaRPr 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5. you were</a:t>
            </a:r>
          </a:p>
          <a:p>
            <a:r>
              <a:rPr lang="en-US" altLang="zh-TW" dirty="0" smtClean="0"/>
              <a:t>6. you were</a:t>
            </a:r>
          </a:p>
          <a:p>
            <a:r>
              <a:rPr lang="en-US" altLang="zh-TW" dirty="0" smtClean="0"/>
              <a:t>8. you would</a:t>
            </a:r>
          </a:p>
          <a:p>
            <a:r>
              <a:rPr lang="en-US" altLang="zh-TW" dirty="0" smtClean="0"/>
              <a:t>9. I could</a:t>
            </a:r>
          </a:p>
          <a:p>
            <a:r>
              <a:rPr lang="en-US" altLang="zh-TW" dirty="0" smtClean="0"/>
              <a:t>10. would</a:t>
            </a:r>
          </a:p>
          <a:p>
            <a:r>
              <a:rPr lang="en-US" altLang="zh-TW" dirty="0" smtClean="0"/>
              <a:t>11. won’t help</a:t>
            </a:r>
          </a:p>
          <a:p>
            <a:r>
              <a:rPr lang="en-US" altLang="zh-TW" dirty="0" smtClean="0"/>
              <a:t>18. can’t</a:t>
            </a:r>
          </a:p>
          <a:p>
            <a:r>
              <a:rPr lang="en-US" altLang="zh-TW" dirty="0" smtClean="0"/>
              <a:t>19. you were</a:t>
            </a:r>
          </a:p>
          <a:p>
            <a:r>
              <a:rPr lang="en-US" altLang="zh-TW" dirty="0" smtClean="0"/>
              <a:t>20. we must</a:t>
            </a:r>
          </a:p>
        </p:txBody>
      </p:sp>
    </p:spTree>
    <p:extLst>
      <p:ext uri="{BB962C8B-B14F-4D97-AF65-F5344CB8AC3E}">
        <p14:creationId xmlns:p14="http://schemas.microsoft.com/office/powerpoint/2010/main" val="108035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TW" dirty="0" smtClean="0"/>
              <a:t>What is Christine’s wish?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Is it likely that her wish will come true?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HW for tonight: wish for changes to the present.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35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wishful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wishful thinking?</a:t>
            </a:r>
          </a:p>
          <a:p>
            <a:endParaRPr lang="en-US" dirty="0"/>
          </a:p>
          <a:p>
            <a:r>
              <a:rPr lang="en-US" dirty="0" smtClean="0"/>
              <a:t>What is a wish?</a:t>
            </a:r>
          </a:p>
          <a:p>
            <a:endParaRPr lang="en-US" dirty="0"/>
          </a:p>
          <a:p>
            <a:pPr lvl="1"/>
            <a:r>
              <a:rPr lang="en-US" dirty="0" smtClean="0"/>
              <a:t>Talk about this in your pairs.</a:t>
            </a:r>
            <a:endParaRPr lang="en-US" dirty="0"/>
          </a:p>
        </p:txBody>
      </p:sp>
      <p:pic>
        <p:nvPicPr>
          <p:cNvPr id="4" name="Picture 3" descr="Screen shot 2014-06-15 at 2.56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66" y="155448"/>
            <a:ext cx="2095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6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 112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Wish, #3</a:t>
            </a:r>
          </a:p>
          <a:p>
            <a:endParaRPr lang="en-US" dirty="0"/>
          </a:p>
          <a:p>
            <a:r>
              <a:rPr lang="en-US" dirty="0" smtClean="0"/>
              <a:t>Are these ways of wishing unique to the USA? </a:t>
            </a:r>
          </a:p>
          <a:p>
            <a:endParaRPr lang="en-US" dirty="0"/>
          </a:p>
          <a:p>
            <a:r>
              <a:rPr lang="en-US" dirty="0" smtClean="0"/>
              <a:t>What are some ways people make wishes in your culture?</a:t>
            </a:r>
          </a:p>
          <a:p>
            <a:r>
              <a:rPr lang="en-US" dirty="0" smtClean="0"/>
              <a:t>Do you think there are any unique ways of wishing in your culture?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Aladdin and the magic lamp</a:t>
            </a:r>
            <a:endParaRPr lang="en-US" dirty="0"/>
          </a:p>
        </p:txBody>
      </p:sp>
      <p:pic>
        <p:nvPicPr>
          <p:cNvPr id="4" name="Content Placeholder 3" descr="disney-genie-of-the-lamp-907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4" b="11234"/>
          <a:stretch>
            <a:fillRect/>
          </a:stretch>
        </p:blipFill>
        <p:spPr>
          <a:xfrm>
            <a:off x="457200" y="1408176"/>
            <a:ext cx="8229600" cy="4625609"/>
          </a:xfrm>
        </p:spPr>
      </p:pic>
      <p:sp>
        <p:nvSpPr>
          <p:cNvPr id="5" name="TextBox 4"/>
          <p:cNvSpPr txBox="1"/>
          <p:nvPr/>
        </p:nvSpPr>
        <p:spPr>
          <a:xfrm>
            <a:off x="457200" y="603378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Does anybody know this story?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613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Log</a:t>
            </a:r>
          </a:p>
          <a:p>
            <a:r>
              <a:rPr lang="en-US" dirty="0" smtClean="0"/>
              <a:t>HW Check</a:t>
            </a:r>
          </a:p>
          <a:p>
            <a:r>
              <a:rPr lang="en-US" dirty="0" smtClean="0"/>
              <a:t>Could/Would Review:</a:t>
            </a:r>
          </a:p>
          <a:p>
            <a:pPr lvl="1"/>
            <a:r>
              <a:rPr lang="en-US" dirty="0" smtClean="0"/>
              <a:t>Last Q+A before test</a:t>
            </a:r>
          </a:p>
          <a:p>
            <a:r>
              <a:rPr lang="en-US" dirty="0" smtClean="0"/>
              <a:t>Unit 11 Test</a:t>
            </a:r>
          </a:p>
          <a:p>
            <a:r>
              <a:rPr lang="en-US" dirty="0" smtClean="0"/>
              <a:t>Unit 12: Wishful Thinking</a:t>
            </a:r>
          </a:p>
          <a:p>
            <a:r>
              <a:rPr lang="en-US" dirty="0" smtClean="0"/>
              <a:t>Wishing?</a:t>
            </a:r>
          </a:p>
          <a:p>
            <a:r>
              <a:rPr lang="en-US" dirty="0" smtClean="0"/>
              <a:t>Aladdin and the Magic Lamp</a:t>
            </a:r>
          </a:p>
          <a:p>
            <a:r>
              <a:rPr lang="en-US" dirty="0" smtClean="0"/>
              <a:t>HW/Exit Ticket</a:t>
            </a:r>
          </a:p>
          <a:p>
            <a:endParaRPr lang="en-US" dirty="0"/>
          </a:p>
        </p:txBody>
      </p:sp>
      <p:pic>
        <p:nvPicPr>
          <p:cNvPr id="4" name="Picture 3" descr="Screen shot 2014-06-15 at 2.54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114300"/>
            <a:ext cx="2057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0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Wish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Aladdin’s wishes?</a:t>
            </a:r>
          </a:p>
          <a:p>
            <a:r>
              <a:rPr lang="en-US" dirty="0"/>
              <a:t>1. </a:t>
            </a:r>
            <a:r>
              <a:rPr lang="en-US" dirty="0" smtClean="0"/>
              <a:t>Aladdin wishes to </a:t>
            </a:r>
            <a:r>
              <a:rPr lang="en-US" dirty="0"/>
              <a:t>become a </a:t>
            </a:r>
            <a:r>
              <a:rPr lang="en-US" dirty="0" smtClean="0"/>
              <a:t>prince.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>
                <a:hlinkClick r:id="rId2"/>
              </a:rPr>
              <a:t>Aladdin wishes </a:t>
            </a:r>
            <a:r>
              <a:rPr lang="en-US" dirty="0" smtClean="0">
                <a:hlinkClick r:id="rId2"/>
              </a:rPr>
              <a:t>to </a:t>
            </a:r>
            <a:r>
              <a:rPr lang="en-US" dirty="0">
                <a:hlinkClick r:id="rId2"/>
              </a:rPr>
              <a:t>be saved from </a:t>
            </a:r>
            <a:r>
              <a:rPr lang="en-US" dirty="0" smtClean="0">
                <a:hlinkClick r:id="rId2"/>
              </a:rPr>
              <a:t>drowning.</a:t>
            </a:r>
            <a:endParaRPr lang="en-US" dirty="0"/>
          </a:p>
          <a:p>
            <a:r>
              <a:rPr lang="en-US" dirty="0"/>
              <a:t>3. Aladdin wishes </a:t>
            </a:r>
            <a:r>
              <a:rPr lang="en-US" dirty="0" smtClean="0"/>
              <a:t>to </a:t>
            </a:r>
            <a:r>
              <a:rPr lang="en-US" dirty="0"/>
              <a:t>free </a:t>
            </a:r>
            <a:r>
              <a:rPr lang="en-US" dirty="0" smtClean="0"/>
              <a:t>Genie.</a:t>
            </a:r>
          </a:p>
          <a:p>
            <a:endParaRPr lang="en-US" dirty="0"/>
          </a:p>
          <a:p>
            <a:r>
              <a:rPr lang="en-US" dirty="0" smtClean="0"/>
              <a:t>What would you wish for? Why?</a:t>
            </a:r>
          </a:p>
          <a:p>
            <a:pPr lvl="1"/>
            <a:r>
              <a:rPr lang="en-US" dirty="0" smtClean="0"/>
              <a:t>I wish I were taller.</a:t>
            </a:r>
          </a:p>
          <a:p>
            <a:pPr lvl="1"/>
            <a:r>
              <a:rPr lang="en-US" dirty="0" smtClean="0"/>
              <a:t>I wish I could graduate from Columbia already!</a:t>
            </a:r>
          </a:p>
          <a:p>
            <a:pPr lvl="1"/>
            <a:r>
              <a:rPr lang="en-US" dirty="0" smtClean="0"/>
              <a:t>I wish I were able to fly.</a:t>
            </a:r>
            <a:endParaRPr lang="en-US" dirty="0"/>
          </a:p>
        </p:txBody>
      </p:sp>
      <p:pic>
        <p:nvPicPr>
          <p:cNvPr id="4" name="Picture 3" descr="Screen shot 2014-06-15 at 2.56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34" y="114300"/>
            <a:ext cx="20701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7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Light Night! </a:t>
            </a:r>
          </a:p>
          <a:p>
            <a:r>
              <a:rPr lang="en-US" dirty="0" smtClean="0"/>
              <a:t>Textbook p </a:t>
            </a:r>
            <a:r>
              <a:rPr lang="en-US" dirty="0"/>
              <a:t>120 present tense wish</a:t>
            </a:r>
          </a:p>
          <a:p>
            <a:r>
              <a:rPr lang="en-US" dirty="0" smtClean="0"/>
              <a:t>Upload something on the Structure Log Blog if you haven’t already</a:t>
            </a:r>
          </a:p>
          <a:p>
            <a:r>
              <a:rPr lang="en-US" dirty="0" smtClean="0"/>
              <a:t>Presentation Tomorrow:</a:t>
            </a:r>
          </a:p>
          <a:p>
            <a:pPr lvl="1"/>
            <a:r>
              <a:rPr lang="en-US" dirty="0" err="1" smtClean="0"/>
              <a:t>Mami</a:t>
            </a:r>
            <a:endParaRPr lang="en-US" dirty="0" smtClean="0"/>
          </a:p>
          <a:p>
            <a:pPr lvl="1"/>
            <a:r>
              <a:rPr lang="en-US" dirty="0" smtClean="0"/>
              <a:t>Yuka</a:t>
            </a:r>
          </a:p>
          <a:p>
            <a:pPr lvl="1"/>
            <a:r>
              <a:rPr lang="en-US" dirty="0" smtClean="0"/>
              <a:t>Noriko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4-06-15 at 2.57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266" y="127000"/>
            <a:ext cx="20828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7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your weekend?</a:t>
            </a:r>
          </a:p>
          <a:p>
            <a:endParaRPr lang="en-US" dirty="0" smtClean="0"/>
          </a:p>
          <a:p>
            <a:r>
              <a:rPr lang="en-US" dirty="0" smtClean="0"/>
              <a:t>Structure Log:</a:t>
            </a:r>
            <a:endParaRPr lang="en-US" dirty="0"/>
          </a:p>
          <a:p>
            <a:r>
              <a:rPr lang="en-US" dirty="0">
                <a:hlinkClick r:id="rId2"/>
              </a:rPr>
              <a:t>http://tccepi6.weebly.com/structure-loggrammar-help-blog.html#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4-06-15 at 2.54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966" y="114300"/>
            <a:ext cx="2057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6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Check: Check Your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/>
              <a:t>Check Your </a:t>
            </a:r>
            <a:r>
              <a:rPr lang="en-US" dirty="0" smtClean="0"/>
              <a:t>Knowledge:</a:t>
            </a:r>
          </a:p>
          <a:p>
            <a:pPr marL="118872" indent="0">
              <a:buNone/>
            </a:pPr>
            <a:r>
              <a:rPr lang="en-US" dirty="0" smtClean="0"/>
              <a:t>Vocab </a:t>
            </a:r>
            <a:r>
              <a:rPr lang="en-US" dirty="0"/>
              <a:t>Check: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Condition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Admit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Surgery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Ulcer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Dependable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reck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Windshield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Tire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Highlights</a:t>
            </a: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truck</a:t>
            </a:r>
            <a:endParaRPr lang="en-US" dirty="0"/>
          </a:p>
        </p:txBody>
      </p:sp>
      <p:pic>
        <p:nvPicPr>
          <p:cNvPr id="4" name="Picture 3" descr="Screen shot 2014-06-15 at 2.55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67" y="1219200"/>
            <a:ext cx="2095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1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dirty="0"/>
              <a:t>Check Your Understanding</a:t>
            </a:r>
          </a:p>
          <a:p>
            <a:pPr marL="118872" indent="0">
              <a:buNone/>
            </a:pPr>
            <a:r>
              <a:rPr lang="en-US" dirty="0"/>
              <a:t>Possible Answers: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Jan hadn’t taken her father’s car without permission, she would be able to go to the party.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Steve hadn’t forgotten to take his passport to the airport, he would be able to take the flight.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Mario and Ali hadn’t moved to France, they would still have their good jobs in Italy.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I hadn’t forgotten to tell Teresa I wanted to buy her computer, she wouldn’t have sold it to Carol.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Dan hadn’t bought a new car, he would have enough money to pay his </a:t>
            </a:r>
            <a:r>
              <a:rPr lang="en-US" dirty="0" smtClean="0"/>
              <a:t>bills.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2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vs. Would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with 3</a:t>
            </a:r>
            <a:r>
              <a:rPr lang="en-US" baseline="30000" dirty="0" smtClean="0"/>
              <a:t>rd</a:t>
            </a:r>
            <a:r>
              <a:rPr lang="en-US" dirty="0" smtClean="0"/>
              <a:t> conditional: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If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somebody/something (subject) </a:t>
            </a:r>
            <a:r>
              <a:rPr lang="en-US" dirty="0" smtClean="0">
                <a:solidFill>
                  <a:srgbClr val="000000"/>
                </a:solidFill>
              </a:rPr>
              <a:t>+  </a:t>
            </a:r>
            <a:r>
              <a:rPr lang="en-US" dirty="0" smtClean="0">
                <a:solidFill>
                  <a:srgbClr val="3366FF"/>
                </a:solidFill>
              </a:rPr>
              <a:t>had (not) past participle, </a:t>
            </a:r>
            <a:r>
              <a:rPr lang="en-US" dirty="0" smtClean="0">
                <a:solidFill>
                  <a:srgbClr val="FF0000"/>
                </a:solidFill>
              </a:rPr>
              <a:t>subject could/would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have past participle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Carla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had not gone </a:t>
            </a:r>
            <a:r>
              <a:rPr lang="en-US" dirty="0" smtClean="0">
                <a:solidFill>
                  <a:srgbClr val="000000"/>
                </a:solidFill>
              </a:rPr>
              <a:t>to the store,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couldn’t have bo</a:t>
            </a:r>
            <a:r>
              <a:rPr lang="en-US" dirty="0">
                <a:solidFill>
                  <a:srgbClr val="3366FF"/>
                </a:solidFill>
              </a:rPr>
              <a:t>ught </a:t>
            </a:r>
            <a:r>
              <a:rPr lang="en-US" dirty="0" smtClean="0">
                <a:solidFill>
                  <a:srgbClr val="000000"/>
                </a:solidFill>
              </a:rPr>
              <a:t>groceries.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Carla</a:t>
            </a:r>
            <a:r>
              <a:rPr lang="en-US" dirty="0" smtClean="0">
                <a:solidFill>
                  <a:srgbClr val="3366FF"/>
                </a:solidFill>
              </a:rPr>
              <a:t> had not gone </a:t>
            </a:r>
            <a:r>
              <a:rPr lang="en-US" dirty="0" smtClean="0">
                <a:solidFill>
                  <a:srgbClr val="000000"/>
                </a:solidFill>
              </a:rPr>
              <a:t>to the store,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wouldn’t have had </a:t>
            </a:r>
            <a:r>
              <a:rPr lang="en-US" dirty="0" smtClean="0">
                <a:solidFill>
                  <a:srgbClr val="000000"/>
                </a:solidFill>
              </a:rPr>
              <a:t>food.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4-06-15 at 2.55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00" y="88900"/>
            <a:ext cx="20701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5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had had </a:t>
            </a:r>
            <a:r>
              <a:rPr lang="en-US" dirty="0" smtClean="0"/>
              <a:t>an umbrella, the rain </a:t>
            </a:r>
            <a:r>
              <a:rPr lang="en-US" dirty="0" smtClean="0">
                <a:solidFill>
                  <a:srgbClr val="3366FF"/>
                </a:solidFill>
              </a:rPr>
              <a:t>couldn’t have rained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her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had had </a:t>
            </a:r>
            <a:r>
              <a:rPr lang="en-US" dirty="0" smtClean="0"/>
              <a:t>an umbrella, </a:t>
            </a:r>
            <a:r>
              <a:rPr lang="en-US" dirty="0" smtClean="0">
                <a:solidFill>
                  <a:srgbClr val="FF0000"/>
                </a:solidFill>
              </a:rPr>
              <a:t>she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wouldn’t have been rained</a:t>
            </a:r>
            <a:r>
              <a:rPr lang="en-US" dirty="0" smtClean="0"/>
              <a:t>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1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Advice, Criticism,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" y="1605858"/>
            <a:ext cx="8229600" cy="5082809"/>
          </a:xfrm>
        </p:spPr>
        <p:txBody>
          <a:bodyPr>
            <a:normAutofit/>
          </a:bodyPr>
          <a:lstStyle/>
          <a:p>
            <a:r>
              <a:rPr lang="en-US" b="1" dirty="0"/>
              <a:t>You should …</a:t>
            </a:r>
          </a:p>
          <a:p>
            <a:r>
              <a:rPr lang="en-US" b="1" dirty="0"/>
              <a:t>You should have …</a:t>
            </a:r>
          </a:p>
          <a:p>
            <a:r>
              <a:rPr lang="en-US" b="1" dirty="0"/>
              <a:t>Should I have … ?</a:t>
            </a:r>
          </a:p>
          <a:p>
            <a:r>
              <a:rPr lang="en-US" b="1" dirty="0"/>
              <a:t>I  (or it) should have …</a:t>
            </a:r>
          </a:p>
          <a:p>
            <a:endParaRPr lang="en-US" dirty="0" smtClean="0"/>
          </a:p>
          <a:p>
            <a:r>
              <a:rPr lang="en-US" dirty="0" smtClean="0"/>
              <a:t>You should go see the doctor.</a:t>
            </a:r>
          </a:p>
          <a:p>
            <a:r>
              <a:rPr lang="en-US" dirty="0" smtClean="0"/>
              <a:t>You should have seen the doctor 2 days ago, now it is really bad.</a:t>
            </a:r>
          </a:p>
          <a:p>
            <a:r>
              <a:rPr lang="en-US" dirty="0" smtClean="0"/>
              <a:t>Should I go see the doctor?</a:t>
            </a:r>
          </a:p>
          <a:p>
            <a:r>
              <a:rPr lang="en-US" dirty="0" smtClean="0"/>
              <a:t>I should have gone to the doctor sooner.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76067" y="3928533"/>
            <a:ext cx="333586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3366FF"/>
              </a:solidFill>
            </a:endParaRPr>
          </a:p>
          <a:p>
            <a:r>
              <a:rPr lang="en-US" sz="2400" dirty="0" smtClean="0">
                <a:solidFill>
                  <a:srgbClr val="3366FF"/>
                </a:solidFill>
              </a:rPr>
              <a:t>Advice</a:t>
            </a:r>
          </a:p>
          <a:p>
            <a:endParaRPr lang="en-US" sz="2400" dirty="0" smtClean="0">
              <a:solidFill>
                <a:srgbClr val="3366FF"/>
              </a:solidFill>
            </a:endParaRPr>
          </a:p>
          <a:p>
            <a:r>
              <a:rPr lang="en-US" sz="2400" dirty="0" smtClean="0">
                <a:solidFill>
                  <a:srgbClr val="3366FF"/>
                </a:solidFill>
              </a:rPr>
              <a:t>Criticism</a:t>
            </a:r>
          </a:p>
          <a:p>
            <a:endParaRPr lang="en-US" sz="2400" dirty="0" smtClean="0">
              <a:solidFill>
                <a:srgbClr val="3366FF"/>
              </a:solidFill>
            </a:endParaRPr>
          </a:p>
          <a:p>
            <a:r>
              <a:rPr lang="en-US" sz="2400" dirty="0" smtClean="0">
                <a:solidFill>
                  <a:srgbClr val="3366FF"/>
                </a:solidFill>
              </a:rPr>
              <a:t>Advice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Regret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Test 11</a:t>
            </a:r>
            <a:endParaRPr lang="en-US" dirty="0"/>
          </a:p>
        </p:txBody>
      </p:sp>
      <p:pic>
        <p:nvPicPr>
          <p:cNvPr id="6" name="Picture 5" descr="Screen shot 2014-06-15 at 2.55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33" y="88900"/>
            <a:ext cx="20828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9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189</TotalTime>
  <Words>730</Words>
  <Application>Microsoft Macintosh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Unit 12: Wishful Thinking</vt:lpstr>
      <vt:lpstr>Today’s Lesson</vt:lpstr>
      <vt:lpstr>Structure Log</vt:lpstr>
      <vt:lpstr>HW Check: Check Your Knowledge</vt:lpstr>
      <vt:lpstr>Check Your Understanding</vt:lpstr>
      <vt:lpstr>Could vs. Would Review</vt:lpstr>
      <vt:lpstr>PowerPoint Presentation</vt:lpstr>
      <vt:lpstr>Advice, Criticism, Regret</vt:lpstr>
      <vt:lpstr>Unit Test 11</vt:lpstr>
      <vt:lpstr>Unit 12: Wishful Thinking</vt:lpstr>
      <vt:lpstr>Phantom of the Opera</vt:lpstr>
      <vt:lpstr>PowerPoint Presentation</vt:lpstr>
      <vt:lpstr>PowerPoint Presentation</vt:lpstr>
      <vt:lpstr>PowerPoint Presentation</vt:lpstr>
      <vt:lpstr>Blank Answers:</vt:lpstr>
      <vt:lpstr>PowerPoint Presentation</vt:lpstr>
      <vt:lpstr>What is wishful thinking?</vt:lpstr>
      <vt:lpstr>Textbook p 112</vt:lpstr>
      <vt:lpstr>Aladdin and the magic lamp</vt:lpstr>
      <vt:lpstr>Making a Wish</vt:lpstr>
      <vt:lpstr>HW/Exit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12: Wishful Thinking</dc:title>
  <dc:creator>Andras Molnar</dc:creator>
  <cp:lastModifiedBy>Andras Molnar</cp:lastModifiedBy>
  <cp:revision>17</cp:revision>
  <dcterms:created xsi:type="dcterms:W3CDTF">2014-06-15T17:22:13Z</dcterms:created>
  <dcterms:modified xsi:type="dcterms:W3CDTF">2014-06-17T03:13:05Z</dcterms:modified>
</cp:coreProperties>
</file>