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1" r:id="rId4"/>
    <p:sldId id="272" r:id="rId5"/>
    <p:sldId id="274" r:id="rId6"/>
    <p:sldId id="293" r:id="rId7"/>
    <p:sldId id="275" r:id="rId8"/>
    <p:sldId id="277" r:id="rId9"/>
    <p:sldId id="279" r:id="rId10"/>
    <p:sldId id="281" r:id="rId11"/>
    <p:sldId id="283" r:id="rId12"/>
    <p:sldId id="285" r:id="rId13"/>
    <p:sldId id="292" r:id="rId14"/>
    <p:sldId id="263" r:id="rId15"/>
    <p:sldId id="264" r:id="rId16"/>
    <p:sldId id="265" r:id="rId17"/>
    <p:sldId id="267" r:id="rId18"/>
    <p:sldId id="266" r:id="rId19"/>
    <p:sldId id="269" r:id="rId20"/>
    <p:sldId id="268" r:id="rId21"/>
    <p:sldId id="286" r:id="rId22"/>
    <p:sldId id="287" r:id="rId23"/>
    <p:sldId id="288" r:id="rId24"/>
    <p:sldId id="289" r:id="rId25"/>
    <p:sldId id="290" r:id="rId26"/>
    <p:sldId id="291" r:id="rId27"/>
    <p:sldId id="270" r:id="rId28"/>
    <p:sldId id="25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31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3A305A-96ED-4922-8085-2AEB749FCA20}" type="datetimeFigureOut">
              <a:rPr lang="zh-TW" altLang="en-US" smtClean="0"/>
              <a:t>6/11/14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831166-1E07-470E-8A04-BF810EC0C99C}" type="slidenum">
              <a:rPr lang="zh-TW" altLang="en-US" smtClean="0"/>
              <a:t>‹#›</a:t>
            </a:fld>
            <a:endParaRPr lang="zh-TW" altLang="en-US"/>
          </a:p>
        </p:txBody>
      </p:sp>
    </p:spTree>
    <p:extLst>
      <p:ext uri="{BB962C8B-B14F-4D97-AF65-F5344CB8AC3E}">
        <p14:creationId xmlns:p14="http://schemas.microsoft.com/office/powerpoint/2010/main" val="2353952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6/11/14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6/11/14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6/11/14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6/11/14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6/11/14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6/11/14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6/11/14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6/11/14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6/11/14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6/11/14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6/11/14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6/11/14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6mWiPaQ872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Andras &amp; </a:t>
            </a:r>
            <a:r>
              <a:rPr lang="en-US" dirty="0" err="1" smtClean="0"/>
              <a:t>Ruey</a:t>
            </a:r>
            <a:r>
              <a:rPr lang="en-US" dirty="0" smtClean="0"/>
              <a:t>-Ying</a:t>
            </a:r>
            <a:endParaRPr lang="en-US" dirty="0"/>
          </a:p>
        </p:txBody>
      </p:sp>
      <p:sp>
        <p:nvSpPr>
          <p:cNvPr id="3" name="Title 2"/>
          <p:cNvSpPr>
            <a:spLocks noGrp="1"/>
          </p:cNvSpPr>
          <p:nvPr>
            <p:ph type="title"/>
          </p:nvPr>
        </p:nvSpPr>
        <p:spPr/>
        <p:txBody>
          <a:bodyPr/>
          <a:lstStyle/>
          <a:p>
            <a:r>
              <a:rPr lang="en-US" dirty="0" smtClean="0"/>
              <a:t>Unit 11</a:t>
            </a:r>
            <a:br>
              <a:rPr lang="en-US" dirty="0" smtClean="0"/>
            </a:br>
            <a:r>
              <a:rPr lang="en-US" dirty="0" smtClean="0"/>
              <a:t>Sadder But Wiser</a:t>
            </a:r>
            <a:br>
              <a:rPr lang="en-US" dirty="0" smtClean="0"/>
            </a:br>
            <a:r>
              <a:rPr lang="en-US" dirty="0" smtClean="0"/>
              <a:t>6.11</a:t>
            </a:r>
            <a:endParaRPr lang="en-US" dirty="0"/>
          </a:p>
        </p:txBody>
      </p:sp>
    </p:spTree>
    <p:extLst>
      <p:ext uri="{BB962C8B-B14F-4D97-AF65-F5344CB8AC3E}">
        <p14:creationId xmlns:p14="http://schemas.microsoft.com/office/powerpoint/2010/main" val="12598115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a:spcBef>
                <a:spcPts val="1200"/>
              </a:spcBef>
            </a:pPr>
            <a:r>
              <a:rPr lang="en-US" altLang="zh-TW" sz="2800" dirty="0"/>
              <a:t>1. What would have happened if Niles had done it differently?</a:t>
            </a:r>
          </a:p>
          <a:p>
            <a:pPr lvl="1"/>
            <a:r>
              <a:rPr lang="en-US" altLang="zh-TW" sz="2400" dirty="0"/>
              <a:t>If he had..., he(or something) would/could have...</a:t>
            </a:r>
          </a:p>
          <a:p>
            <a:pPr>
              <a:spcBef>
                <a:spcPts val="1200"/>
              </a:spcBef>
            </a:pPr>
            <a:r>
              <a:rPr lang="en-US" altLang="zh-TW" sz="2800" dirty="0"/>
              <a:t>2. What is going to happen next?</a:t>
            </a:r>
          </a:p>
          <a:p>
            <a:pPr lvl="1"/>
            <a:r>
              <a:rPr lang="en-US" altLang="zh-TW" sz="2400" dirty="0"/>
              <a:t>If he..., he (or something) </a:t>
            </a:r>
            <a:r>
              <a:rPr lang="en-US" altLang="zh-TW" sz="2400" dirty="0" smtClean="0"/>
              <a:t>will...</a:t>
            </a:r>
            <a:endParaRPr lang="zh-TW" altLang="en-US" sz="2400" dirty="0"/>
          </a:p>
          <a:p>
            <a:pPr marL="45720" indent="0">
              <a:buNone/>
            </a:pPr>
            <a:endParaRPr lang="zh-TW" altLang="en-US"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28435488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a:spcBef>
                <a:spcPts val="1200"/>
              </a:spcBef>
            </a:pPr>
            <a:r>
              <a:rPr lang="en-US" altLang="zh-TW" sz="2800" dirty="0"/>
              <a:t>1. What would have happened if Niles had done it differently?</a:t>
            </a:r>
          </a:p>
          <a:p>
            <a:pPr lvl="1"/>
            <a:r>
              <a:rPr lang="en-US" altLang="zh-TW" sz="2400" dirty="0"/>
              <a:t>If he had..., he(or something) would/could have...</a:t>
            </a:r>
          </a:p>
          <a:p>
            <a:pPr>
              <a:spcBef>
                <a:spcPts val="1200"/>
              </a:spcBef>
            </a:pPr>
            <a:r>
              <a:rPr lang="en-US" altLang="zh-TW" sz="2800" dirty="0"/>
              <a:t>2. What is going to happen next?</a:t>
            </a:r>
          </a:p>
          <a:p>
            <a:pPr lvl="1"/>
            <a:r>
              <a:rPr lang="en-US" altLang="zh-TW" sz="2400" dirty="0"/>
              <a:t>If he..., he (or something) </a:t>
            </a:r>
            <a:r>
              <a:rPr lang="en-US" altLang="zh-TW" sz="2400" dirty="0" smtClean="0"/>
              <a:t>will...</a:t>
            </a:r>
            <a:endParaRPr lang="zh-TW" altLang="en-US" sz="2400" dirty="0"/>
          </a:p>
          <a:p>
            <a:pPr marL="45720" indent="0">
              <a:buNone/>
            </a:pPr>
            <a:endParaRPr lang="zh-TW" altLang="en-US"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18040490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2800" dirty="0" smtClean="0"/>
              <a:t>Did you correctly predict the outcome? Share your sentences with your partner.</a:t>
            </a:r>
            <a:endParaRPr lang="zh-TW" altLang="en-US" sz="2800"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21285839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367" y="1583604"/>
            <a:ext cx="8407893" cy="5274395"/>
          </a:xfrm>
        </p:spPr>
        <p:txBody>
          <a:bodyPr>
            <a:noAutofit/>
          </a:bodyPr>
          <a:lstStyle/>
          <a:p>
            <a:r>
              <a:rPr lang="en-US" sz="2200" dirty="0" smtClean="0"/>
              <a:t>Please take out your HW. </a:t>
            </a:r>
          </a:p>
          <a:p>
            <a:r>
              <a:rPr lang="en-US" sz="2200" dirty="0" smtClean="0"/>
              <a:t>Let’s look at p 109, #2.</a:t>
            </a:r>
          </a:p>
          <a:p>
            <a:endParaRPr lang="en-US" sz="2200" dirty="0"/>
          </a:p>
          <a:p>
            <a:r>
              <a:rPr lang="en-US" sz="2200" dirty="0" smtClean="0"/>
              <a:t>Did Mia win the piano competition?</a:t>
            </a:r>
          </a:p>
          <a:p>
            <a:pPr lvl="1"/>
            <a:r>
              <a:rPr lang="en-US" sz="2200" dirty="0" smtClean="0">
                <a:solidFill>
                  <a:srgbClr val="FF0000"/>
                </a:solidFill>
              </a:rPr>
              <a:t>If</a:t>
            </a:r>
            <a:r>
              <a:rPr lang="en-US" sz="2200" dirty="0" smtClean="0"/>
              <a:t> Mia </a:t>
            </a:r>
            <a:r>
              <a:rPr lang="en-US" sz="2200" dirty="0" smtClean="0">
                <a:solidFill>
                  <a:srgbClr val="FF0000"/>
                </a:solidFill>
              </a:rPr>
              <a:t>had practiced </a:t>
            </a:r>
            <a:r>
              <a:rPr lang="en-US" sz="2200" dirty="0" smtClean="0"/>
              <a:t>harder, she </a:t>
            </a:r>
            <a:r>
              <a:rPr lang="en-US" sz="2200" dirty="0" smtClean="0">
                <a:solidFill>
                  <a:srgbClr val="FF0000"/>
                </a:solidFill>
              </a:rPr>
              <a:t>could have won </a:t>
            </a:r>
            <a:r>
              <a:rPr lang="en-US" sz="2200" dirty="0" smtClean="0"/>
              <a:t>the piano competition.</a:t>
            </a:r>
          </a:p>
          <a:p>
            <a:r>
              <a:rPr lang="en-US" sz="2200" dirty="0" smtClean="0"/>
              <a:t>What did she spend her time doing, why?</a:t>
            </a:r>
          </a:p>
          <a:p>
            <a:pPr lvl="1"/>
            <a:r>
              <a:rPr lang="en-US" sz="2200" dirty="0" smtClean="0"/>
              <a:t>Yeah, I guess</a:t>
            </a:r>
            <a:r>
              <a:rPr lang="en-US" sz="2200" dirty="0" smtClean="0">
                <a:solidFill>
                  <a:srgbClr val="FF0000"/>
                </a:solidFill>
              </a:rPr>
              <a:t> if </a:t>
            </a:r>
            <a:r>
              <a:rPr lang="en-US" sz="2200" dirty="0" smtClean="0">
                <a:solidFill>
                  <a:schemeClr val="tx1"/>
                </a:solidFill>
              </a:rPr>
              <a:t>she</a:t>
            </a:r>
            <a:r>
              <a:rPr lang="en-US" sz="2200" dirty="0" smtClean="0">
                <a:solidFill>
                  <a:srgbClr val="FF0000"/>
                </a:solidFill>
              </a:rPr>
              <a:t> hadn’t been </a:t>
            </a:r>
            <a:r>
              <a:rPr lang="en-US" sz="2200" dirty="0" smtClean="0"/>
              <a:t>so confident, she </a:t>
            </a:r>
            <a:r>
              <a:rPr lang="en-US" sz="2200" dirty="0" smtClean="0">
                <a:solidFill>
                  <a:srgbClr val="FF0000"/>
                </a:solidFill>
              </a:rPr>
              <a:t>would have spent </a:t>
            </a:r>
            <a:r>
              <a:rPr lang="en-US" sz="2200" dirty="0" smtClean="0"/>
              <a:t>more time playing the piano and less time at the mall.</a:t>
            </a:r>
            <a:endParaRPr lang="en-US" sz="2200" dirty="0"/>
          </a:p>
          <a:p>
            <a:endParaRPr lang="en-US" sz="2200" dirty="0" smtClean="0"/>
          </a:p>
          <a:p>
            <a:r>
              <a:rPr lang="en-US" sz="2200" dirty="0" smtClean="0"/>
              <a:t>The assignment was p 109, 2, 3, and 4. Check your work with your partner, then we will put the answers on the board.</a:t>
            </a:r>
          </a:p>
        </p:txBody>
      </p:sp>
      <p:sp>
        <p:nvSpPr>
          <p:cNvPr id="3" name="Title 2"/>
          <p:cNvSpPr>
            <a:spLocks noGrp="1"/>
          </p:cNvSpPr>
          <p:nvPr>
            <p:ph type="title"/>
          </p:nvPr>
        </p:nvSpPr>
        <p:spPr/>
        <p:txBody>
          <a:bodyPr/>
          <a:lstStyle/>
          <a:p>
            <a:r>
              <a:rPr lang="en-US" dirty="0" smtClean="0"/>
              <a:t>HW Check</a:t>
            </a:r>
            <a:endParaRPr lang="en-US" dirty="0"/>
          </a:p>
        </p:txBody>
      </p:sp>
    </p:spTree>
    <p:extLst>
      <p:ext uri="{BB962C8B-B14F-4D97-AF65-F5344CB8AC3E}">
        <p14:creationId xmlns:p14="http://schemas.microsoft.com/office/powerpoint/2010/main" val="3501006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randombar(horizontal)">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540932"/>
            <a:ext cx="8407893" cy="5317067"/>
          </a:xfrm>
        </p:spPr>
        <p:txBody>
          <a:bodyPr>
            <a:normAutofit lnSpcReduction="10000"/>
          </a:bodyPr>
          <a:lstStyle/>
          <a:p>
            <a:r>
              <a:rPr lang="en-US" dirty="0" smtClean="0"/>
              <a:t>A. 1. had known</a:t>
            </a:r>
          </a:p>
          <a:p>
            <a:r>
              <a:rPr lang="en-US" dirty="0"/>
              <a:t> </a:t>
            </a:r>
            <a:r>
              <a:rPr lang="en-US" dirty="0" smtClean="0"/>
              <a:t>   2. wouldn’t have put</a:t>
            </a:r>
          </a:p>
          <a:p>
            <a:r>
              <a:rPr lang="en-US" dirty="0" smtClean="0"/>
              <a:t>B. 3. hadn’t eaten</a:t>
            </a:r>
          </a:p>
          <a:p>
            <a:r>
              <a:rPr lang="en-US" dirty="0"/>
              <a:t> </a:t>
            </a:r>
            <a:r>
              <a:rPr lang="en-US" dirty="0" smtClean="0"/>
              <a:t>   4. would have had</a:t>
            </a:r>
          </a:p>
          <a:p>
            <a:r>
              <a:rPr lang="en-US" dirty="0" err="1" smtClean="0"/>
              <a:t>Schistosomiasis</a:t>
            </a:r>
            <a:r>
              <a:rPr lang="en-US" dirty="0" smtClean="0"/>
              <a:t>???? It is a parasite, a disease.</a:t>
            </a:r>
          </a:p>
          <a:p>
            <a:r>
              <a:rPr lang="en-US" dirty="0" smtClean="0"/>
              <a:t>C. 5. wouldn’t/couldn’t have spread</a:t>
            </a:r>
          </a:p>
          <a:p>
            <a:r>
              <a:rPr lang="en-US" dirty="0"/>
              <a:t> </a:t>
            </a:r>
            <a:r>
              <a:rPr lang="en-US" dirty="0" smtClean="0"/>
              <a:t>   6. hadn’t been</a:t>
            </a:r>
          </a:p>
          <a:p>
            <a:r>
              <a:rPr lang="en-US" dirty="0" smtClean="0"/>
              <a:t>D. 7. hadn’t grown</a:t>
            </a:r>
          </a:p>
          <a:p>
            <a:r>
              <a:rPr lang="en-US" dirty="0"/>
              <a:t> </a:t>
            </a:r>
            <a:r>
              <a:rPr lang="en-US" dirty="0" smtClean="0"/>
              <a:t>   8. would/could have caught</a:t>
            </a:r>
          </a:p>
          <a:p>
            <a:r>
              <a:rPr lang="en-US" dirty="0" smtClean="0"/>
              <a:t>E. 9. had been</a:t>
            </a:r>
          </a:p>
          <a:p>
            <a:r>
              <a:rPr lang="en-US" dirty="0"/>
              <a:t> </a:t>
            </a:r>
            <a:r>
              <a:rPr lang="en-US" dirty="0" smtClean="0"/>
              <a:t>   10. would/could have had</a:t>
            </a:r>
          </a:p>
          <a:p>
            <a:r>
              <a:rPr lang="en-US" dirty="0" smtClean="0"/>
              <a:t>F. 11. hadn’t been</a:t>
            </a:r>
          </a:p>
          <a:p>
            <a:r>
              <a:rPr lang="en-US" dirty="0"/>
              <a:t> </a:t>
            </a:r>
            <a:r>
              <a:rPr lang="en-US" dirty="0" smtClean="0"/>
              <a:t>   12. could/would have dried</a:t>
            </a:r>
          </a:p>
          <a:p>
            <a:r>
              <a:rPr lang="en-US" dirty="0" smtClean="0"/>
              <a:t>G. 13. could/would have smoked</a:t>
            </a:r>
          </a:p>
          <a:p>
            <a:r>
              <a:rPr lang="en-US" dirty="0"/>
              <a:t> </a:t>
            </a:r>
            <a:r>
              <a:rPr lang="en-US" dirty="0" smtClean="0"/>
              <a:t>   14. had had</a:t>
            </a:r>
          </a:p>
          <a:p>
            <a:endParaRPr lang="en-US" dirty="0"/>
          </a:p>
        </p:txBody>
      </p:sp>
      <p:sp>
        <p:nvSpPr>
          <p:cNvPr id="3" name="Title 2"/>
          <p:cNvSpPr>
            <a:spLocks noGrp="1"/>
          </p:cNvSpPr>
          <p:nvPr>
            <p:ph type="title"/>
          </p:nvPr>
        </p:nvSpPr>
        <p:spPr/>
        <p:txBody>
          <a:bodyPr/>
          <a:lstStyle/>
          <a:p>
            <a:pPr algn="l"/>
            <a:r>
              <a:rPr lang="en-US" dirty="0" smtClean="0"/>
              <a:t>HW Check</a:t>
            </a:r>
            <a:endParaRPr lang="en-US" dirty="0"/>
          </a:p>
        </p:txBody>
      </p:sp>
      <p:pic>
        <p:nvPicPr>
          <p:cNvPr id="4" name="Picture 3" descr="Screen shot 2014-06-10 at 9.27.2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1100" y="118534"/>
            <a:ext cx="2717800" cy="1981200"/>
          </a:xfrm>
          <a:prstGeom prst="rect">
            <a:avLst/>
          </a:prstGeom>
        </p:spPr>
      </p:pic>
    </p:spTree>
    <p:extLst>
      <p:ext uri="{BB962C8B-B14F-4D97-AF65-F5344CB8AC3E}">
        <p14:creationId xmlns:p14="http://schemas.microsoft.com/office/powerpoint/2010/main" val="29180371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Font typeface="+mj-lt"/>
              <a:buAutoNum type="arabicPeriod"/>
            </a:pPr>
            <a:r>
              <a:rPr lang="en-US" sz="2400" dirty="0" smtClean="0"/>
              <a:t>Martin struck to his exercise program, and he didn’t gain a lot of weight.</a:t>
            </a:r>
          </a:p>
          <a:p>
            <a:pPr marL="502920" indent="-457200">
              <a:buFont typeface="+mj-lt"/>
              <a:buAutoNum type="arabicPeriod"/>
            </a:pPr>
            <a:r>
              <a:rPr lang="en-US" sz="2400" dirty="0" smtClean="0"/>
              <a:t>Khalid didn’t take my advice, and he bought the cell phone.</a:t>
            </a:r>
          </a:p>
          <a:p>
            <a:pPr marL="502920" indent="-457200">
              <a:buFont typeface="+mj-lt"/>
              <a:buAutoNum type="arabicPeriod"/>
            </a:pPr>
            <a:r>
              <a:rPr lang="en-US" sz="2400" dirty="0" smtClean="0"/>
              <a:t>Lin didn’t practice hard enough, and she didn’t win the competition.</a:t>
            </a:r>
          </a:p>
          <a:p>
            <a:pPr marL="502920" indent="-457200">
              <a:buFont typeface="+mj-lt"/>
              <a:buAutoNum type="arabicPeriod"/>
            </a:pPr>
            <a:r>
              <a:rPr lang="en-US" sz="2400" dirty="0" smtClean="0"/>
              <a:t>Angela didn’t tell the truth, and she wasn’t so happy.</a:t>
            </a:r>
          </a:p>
          <a:p>
            <a:pPr marL="502920" indent="-457200">
              <a:buFont typeface="+mj-lt"/>
              <a:buAutoNum type="arabicPeriod"/>
            </a:pPr>
            <a:r>
              <a:rPr lang="en-US" sz="2400" dirty="0" smtClean="0"/>
              <a:t>The building didn’t have a fire alarm and one or more people were hurt.</a:t>
            </a:r>
          </a:p>
          <a:p>
            <a:endParaRPr lang="en-US" dirty="0"/>
          </a:p>
        </p:txBody>
      </p:sp>
      <p:sp>
        <p:nvSpPr>
          <p:cNvPr id="3" name="Title 2"/>
          <p:cNvSpPr>
            <a:spLocks noGrp="1"/>
          </p:cNvSpPr>
          <p:nvPr>
            <p:ph type="title"/>
          </p:nvPr>
        </p:nvSpPr>
        <p:spPr/>
        <p:txBody>
          <a:bodyPr/>
          <a:lstStyle/>
          <a:p>
            <a:pPr algn="l"/>
            <a:r>
              <a:rPr lang="en-US" dirty="0" err="1" smtClean="0"/>
              <a:t>Hw</a:t>
            </a:r>
            <a:r>
              <a:rPr lang="en-US" dirty="0"/>
              <a:t> </a:t>
            </a:r>
            <a:r>
              <a:rPr lang="en-US" dirty="0" smtClean="0"/>
              <a:t>4</a:t>
            </a:r>
            <a:endParaRPr lang="en-US" dirty="0"/>
          </a:p>
        </p:txBody>
      </p:sp>
    </p:spTree>
    <p:extLst>
      <p:ext uri="{BB962C8B-B14F-4D97-AF65-F5344CB8AC3E}">
        <p14:creationId xmlns:p14="http://schemas.microsoft.com/office/powerpoint/2010/main" val="57648743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solidFill>
                  <a:srgbClr val="0000FF"/>
                </a:solidFill>
              </a:rPr>
              <a:t>If + past participle, would/could have + past participle.</a:t>
            </a:r>
          </a:p>
          <a:p>
            <a:r>
              <a:rPr lang="en-US" sz="2400" dirty="0" smtClean="0"/>
              <a:t>Could </a:t>
            </a:r>
            <a:r>
              <a:rPr lang="en-US" sz="2400" dirty="0" err="1" smtClean="0"/>
              <a:t>vs</a:t>
            </a:r>
            <a:r>
              <a:rPr lang="en-US" sz="2400" dirty="0" smtClean="0"/>
              <a:t> would have</a:t>
            </a:r>
          </a:p>
          <a:p>
            <a:r>
              <a:rPr lang="en-US" sz="2400" u="sng" dirty="0" smtClean="0">
                <a:solidFill>
                  <a:srgbClr val="0000FF"/>
                </a:solidFill>
              </a:rPr>
              <a:t>If</a:t>
            </a:r>
            <a:r>
              <a:rPr lang="en-US" sz="2400" dirty="0" smtClean="0"/>
              <a:t> </a:t>
            </a:r>
            <a:r>
              <a:rPr lang="en-US" sz="2400" dirty="0" smtClean="0">
                <a:solidFill>
                  <a:srgbClr val="FF0000"/>
                </a:solidFill>
              </a:rPr>
              <a:t>he</a:t>
            </a:r>
            <a:r>
              <a:rPr lang="en-US" sz="2400" dirty="0" smtClean="0"/>
              <a:t> </a:t>
            </a:r>
            <a:r>
              <a:rPr lang="en-US" sz="2400" u="sng" dirty="0" smtClean="0">
                <a:solidFill>
                  <a:srgbClr val="0000FF"/>
                </a:solidFill>
              </a:rPr>
              <a:t>hadn’t ironed </a:t>
            </a:r>
            <a:r>
              <a:rPr lang="en-US" sz="2400" dirty="0" smtClean="0"/>
              <a:t>his pants, none of this </a:t>
            </a:r>
            <a:r>
              <a:rPr lang="en-US" sz="2400" u="sng" dirty="0" smtClean="0">
                <a:solidFill>
                  <a:srgbClr val="0000FF"/>
                </a:solidFill>
              </a:rPr>
              <a:t>would have happened</a:t>
            </a:r>
            <a:r>
              <a:rPr lang="en-US" sz="2400" dirty="0" smtClean="0"/>
              <a:t>.</a:t>
            </a:r>
          </a:p>
          <a:p>
            <a:endParaRPr lang="en-US" sz="2400" u="sng" dirty="0" smtClean="0"/>
          </a:p>
          <a:p>
            <a:r>
              <a:rPr lang="en-US" sz="2400" u="sng" dirty="0" smtClean="0">
                <a:solidFill>
                  <a:srgbClr val="0000FF"/>
                </a:solidFill>
              </a:rPr>
              <a:t>If</a:t>
            </a:r>
            <a:r>
              <a:rPr lang="en-US" sz="2400" dirty="0" smtClean="0">
                <a:solidFill>
                  <a:srgbClr val="0000FF"/>
                </a:solidFill>
              </a:rPr>
              <a:t> </a:t>
            </a:r>
            <a:r>
              <a:rPr lang="en-US" sz="2400" dirty="0" smtClean="0">
                <a:solidFill>
                  <a:srgbClr val="FF0000"/>
                </a:solidFill>
              </a:rPr>
              <a:t>he</a:t>
            </a:r>
            <a:r>
              <a:rPr lang="en-US" sz="2400" dirty="0" smtClean="0"/>
              <a:t> </a:t>
            </a:r>
            <a:r>
              <a:rPr lang="en-US" sz="2400" u="sng" dirty="0" smtClean="0">
                <a:solidFill>
                  <a:srgbClr val="0000FF"/>
                </a:solidFill>
              </a:rPr>
              <a:t>hadn’t ironed </a:t>
            </a:r>
            <a:r>
              <a:rPr lang="en-US" sz="2400" dirty="0" smtClean="0"/>
              <a:t>his pants, he </a:t>
            </a:r>
            <a:r>
              <a:rPr lang="en-US" sz="2400" u="sng" dirty="0" smtClean="0">
                <a:solidFill>
                  <a:srgbClr val="0000FF"/>
                </a:solidFill>
              </a:rPr>
              <a:t>could have had </a:t>
            </a:r>
            <a:r>
              <a:rPr lang="en-US" sz="2400" dirty="0" smtClean="0"/>
              <a:t>the date at his house.</a:t>
            </a:r>
          </a:p>
          <a:p>
            <a:endParaRPr lang="en-US" sz="2400" b="1" dirty="0"/>
          </a:p>
          <a:p>
            <a:r>
              <a:rPr lang="en-US" sz="2400" dirty="0" smtClean="0">
                <a:solidFill>
                  <a:srgbClr val="FF0000"/>
                </a:solidFill>
              </a:rPr>
              <a:t>The dog </a:t>
            </a:r>
            <a:r>
              <a:rPr lang="en-US" sz="2400" dirty="0" smtClean="0">
                <a:solidFill>
                  <a:srgbClr val="0000FF"/>
                </a:solidFill>
              </a:rPr>
              <a:t>wouldn’t have eaten </a:t>
            </a:r>
            <a:r>
              <a:rPr lang="en-US" sz="2400" dirty="0" smtClean="0"/>
              <a:t>the food on the table </a:t>
            </a:r>
            <a:r>
              <a:rPr lang="en-US" sz="2400" dirty="0" smtClean="0">
                <a:solidFill>
                  <a:srgbClr val="0000FF"/>
                </a:solidFill>
              </a:rPr>
              <a:t>if</a:t>
            </a:r>
            <a:r>
              <a:rPr lang="en-US" sz="2400" dirty="0" smtClean="0"/>
              <a:t> the man </a:t>
            </a:r>
            <a:r>
              <a:rPr lang="en-US" sz="2400" dirty="0" smtClean="0">
                <a:solidFill>
                  <a:srgbClr val="0000FF"/>
                </a:solidFill>
              </a:rPr>
              <a:t>hadn’t been </a:t>
            </a:r>
            <a:r>
              <a:rPr lang="en-US" sz="2400" dirty="0" smtClean="0"/>
              <a:t>distracted.</a:t>
            </a:r>
            <a:endParaRPr lang="en-US" sz="2400" dirty="0"/>
          </a:p>
          <a:p>
            <a:r>
              <a:rPr lang="en-US" sz="2400" dirty="0" smtClean="0"/>
              <a:t>*note: position, connection to person and could.</a:t>
            </a:r>
          </a:p>
          <a:p>
            <a:pPr marL="45720" indent="0">
              <a:buNone/>
            </a:pPr>
            <a:endParaRPr lang="en-US" sz="2400" dirty="0" smtClean="0"/>
          </a:p>
        </p:txBody>
      </p:sp>
      <p:sp>
        <p:nvSpPr>
          <p:cNvPr id="3" name="Title 2"/>
          <p:cNvSpPr>
            <a:spLocks noGrp="1"/>
          </p:cNvSpPr>
          <p:nvPr>
            <p:ph type="title"/>
          </p:nvPr>
        </p:nvSpPr>
        <p:spPr/>
        <p:txBody>
          <a:bodyPr/>
          <a:lstStyle/>
          <a:p>
            <a:pPr algn="l"/>
            <a:r>
              <a:rPr lang="en-US" dirty="0" smtClean="0"/>
              <a:t>3</a:t>
            </a:r>
            <a:r>
              <a:rPr lang="en-US" baseline="30000" dirty="0" smtClean="0"/>
              <a:t>rd</a:t>
            </a:r>
            <a:r>
              <a:rPr lang="en-US" dirty="0" smtClean="0"/>
              <a:t> </a:t>
            </a:r>
            <a:r>
              <a:rPr lang="en-US" dirty="0" err="1" smtClean="0"/>
              <a:t>Condiontional</a:t>
            </a:r>
            <a:endParaRPr lang="en-US" dirty="0"/>
          </a:p>
        </p:txBody>
      </p:sp>
    </p:spTree>
    <p:extLst>
      <p:ext uri="{BB962C8B-B14F-4D97-AF65-F5344CB8AC3E}">
        <p14:creationId xmlns:p14="http://schemas.microsoft.com/office/powerpoint/2010/main" val="12047344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7" dur="500"/>
                                        <p:tgtEl>
                                          <p:spTgt spid="2">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0" dur="500"/>
                                        <p:tgtEl>
                                          <p:spTgt spid="2">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3" dur="500"/>
                                        <p:tgtEl>
                                          <p:spTgt spid="2">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randombar(horizontal)">
                                      <p:cBhvr>
                                        <p:cTn id="16" dur="500"/>
                                        <p:tgtEl>
                                          <p:spTgt spid="2">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Past </a:t>
            </a:r>
            <a:r>
              <a:rPr lang="en-US" sz="2400" dirty="0" err="1"/>
              <a:t>vs</a:t>
            </a:r>
            <a:r>
              <a:rPr lang="en-US" sz="2400" dirty="0"/>
              <a:t> future… is this still 3</a:t>
            </a:r>
            <a:r>
              <a:rPr lang="en-US" sz="2400" baseline="30000" dirty="0"/>
              <a:t>rd</a:t>
            </a:r>
            <a:r>
              <a:rPr lang="en-US" sz="2400" dirty="0"/>
              <a:t> conditional?</a:t>
            </a:r>
          </a:p>
          <a:p>
            <a:endParaRPr lang="en-US" sz="2400" dirty="0" smtClean="0"/>
          </a:p>
          <a:p>
            <a:r>
              <a:rPr lang="en-US" sz="2400" dirty="0" smtClean="0"/>
              <a:t>If he </a:t>
            </a:r>
            <a:r>
              <a:rPr lang="en-US" sz="2400" u="sng" dirty="0" smtClean="0"/>
              <a:t>sees</a:t>
            </a:r>
            <a:r>
              <a:rPr lang="en-US" sz="2400" dirty="0" smtClean="0"/>
              <a:t> blood, he </a:t>
            </a:r>
            <a:r>
              <a:rPr lang="en-US" sz="2400" u="sng" dirty="0" smtClean="0"/>
              <a:t>will faint </a:t>
            </a:r>
            <a:r>
              <a:rPr lang="en-US" sz="2400" dirty="0" smtClean="0"/>
              <a:t>again.</a:t>
            </a:r>
          </a:p>
          <a:p>
            <a:pPr lvl="1"/>
            <a:r>
              <a:rPr lang="en-US" sz="2200" dirty="0" smtClean="0"/>
              <a:t>(future, prediction)</a:t>
            </a:r>
          </a:p>
          <a:p>
            <a:endParaRPr lang="en-US" sz="2400" dirty="0"/>
          </a:p>
          <a:p>
            <a:r>
              <a:rPr lang="en-US" sz="2400" dirty="0" smtClean="0"/>
              <a:t>If he </a:t>
            </a:r>
            <a:r>
              <a:rPr lang="en-US" sz="2400" u="sng" dirty="0" smtClean="0"/>
              <a:t>hadn’t</a:t>
            </a:r>
            <a:r>
              <a:rPr lang="en-US" sz="2400" dirty="0" smtClean="0"/>
              <a:t> </a:t>
            </a:r>
            <a:r>
              <a:rPr lang="en-US" sz="2400" u="sng" dirty="0" smtClean="0"/>
              <a:t>put</a:t>
            </a:r>
            <a:r>
              <a:rPr lang="en-US" sz="2400" dirty="0" smtClean="0"/>
              <a:t> oil on the couch, it </a:t>
            </a:r>
            <a:r>
              <a:rPr lang="en-US" sz="2400" u="sng" dirty="0" smtClean="0"/>
              <a:t>wouldn’t have caught </a:t>
            </a:r>
            <a:r>
              <a:rPr lang="en-US" sz="2400" dirty="0" smtClean="0"/>
              <a:t>fire!</a:t>
            </a:r>
          </a:p>
          <a:p>
            <a:pPr lvl="1"/>
            <a:r>
              <a:rPr lang="en-US" sz="2200" dirty="0" smtClean="0"/>
              <a:t>(past, criticism)</a:t>
            </a:r>
          </a:p>
          <a:p>
            <a:pPr marL="45720"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998060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randombar(horizontal)">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5020396"/>
          </a:xfrm>
        </p:spPr>
        <p:txBody>
          <a:bodyPr/>
          <a:lstStyle/>
          <a:p>
            <a:r>
              <a:rPr lang="en-US" dirty="0" smtClean="0"/>
              <a:t>What is the rule for have reduction when we studied could?</a:t>
            </a:r>
          </a:p>
          <a:p>
            <a:endParaRPr lang="en-US" dirty="0" smtClean="0"/>
          </a:p>
          <a:p>
            <a:r>
              <a:rPr lang="en-US" dirty="0" smtClean="0"/>
              <a:t>Rule</a:t>
            </a:r>
            <a:r>
              <a:rPr lang="en-US" dirty="0"/>
              <a:t>: </a:t>
            </a:r>
            <a:r>
              <a:rPr lang="en-US" i="1" dirty="0"/>
              <a:t>have</a:t>
            </a:r>
            <a:r>
              <a:rPr lang="en-US" dirty="0"/>
              <a:t> in front of consonants reduces to /</a:t>
            </a:r>
            <a:r>
              <a:rPr lang="en-US" dirty="0" err="1"/>
              <a:t>əv</a:t>
            </a:r>
            <a:r>
              <a:rPr lang="en-US" dirty="0"/>
              <a:t>/ or /</a:t>
            </a:r>
            <a:r>
              <a:rPr lang="en-US" dirty="0" err="1"/>
              <a:t>ə</a:t>
            </a:r>
            <a:r>
              <a:rPr lang="en-US" dirty="0"/>
              <a:t>/. </a:t>
            </a:r>
            <a:r>
              <a:rPr lang="en-US" i="1" dirty="0"/>
              <a:t>Have </a:t>
            </a:r>
            <a:r>
              <a:rPr lang="en-US" dirty="0"/>
              <a:t>in front of vowels ONLY reduces to /</a:t>
            </a:r>
            <a:r>
              <a:rPr lang="en-US" dirty="0" err="1"/>
              <a:t>əv</a:t>
            </a:r>
            <a:r>
              <a:rPr lang="en-US" dirty="0"/>
              <a:t>/</a:t>
            </a:r>
            <a:r>
              <a:rPr lang="en-US" dirty="0" smtClean="0"/>
              <a:t>.</a:t>
            </a:r>
            <a:endParaRPr lang="en-US" dirty="0"/>
          </a:p>
          <a:p>
            <a:endParaRPr lang="en-US" dirty="0" smtClean="0"/>
          </a:p>
          <a:p>
            <a:r>
              <a:rPr lang="en-US" dirty="0" smtClean="0"/>
              <a:t>Same with should and would! Or may, might; any modal before have.</a:t>
            </a:r>
          </a:p>
          <a:p>
            <a:endParaRPr lang="en-US" dirty="0" smtClean="0"/>
          </a:p>
          <a:p>
            <a:r>
              <a:rPr lang="en-US" dirty="0" smtClean="0"/>
              <a:t>ALSO: </a:t>
            </a:r>
          </a:p>
          <a:p>
            <a:r>
              <a:rPr lang="en-US" dirty="0" err="1" smtClean="0"/>
              <a:t>ʃʌdnəv</a:t>
            </a:r>
            <a:r>
              <a:rPr lang="en-US" dirty="0" smtClean="0"/>
              <a:t> = </a:t>
            </a:r>
            <a:r>
              <a:rPr lang="en-US" dirty="0" err="1" smtClean="0"/>
              <a:t>should’nuv</a:t>
            </a:r>
            <a:r>
              <a:rPr lang="en-US" dirty="0" smtClean="0"/>
              <a:t> (fast)</a:t>
            </a:r>
            <a:endParaRPr lang="en-US" dirty="0"/>
          </a:p>
          <a:p>
            <a:r>
              <a:rPr lang="en-US" dirty="0" err="1" smtClean="0"/>
              <a:t>Wʌdnəv</a:t>
            </a:r>
            <a:r>
              <a:rPr lang="en-US" dirty="0" smtClean="0"/>
              <a:t> = </a:t>
            </a:r>
            <a:r>
              <a:rPr lang="en-US" dirty="0" err="1" smtClean="0"/>
              <a:t>would’nuv</a:t>
            </a:r>
            <a:r>
              <a:rPr lang="en-US" dirty="0" smtClean="0"/>
              <a:t> (fast)</a:t>
            </a:r>
            <a:endParaRPr lang="en-US" dirty="0"/>
          </a:p>
          <a:p>
            <a:r>
              <a:rPr lang="en-US" dirty="0" err="1" smtClean="0"/>
              <a:t>ʃʌdnə</a:t>
            </a:r>
            <a:r>
              <a:rPr lang="en-US" dirty="0" smtClean="0"/>
              <a:t> = </a:t>
            </a:r>
            <a:r>
              <a:rPr lang="en-US" dirty="0" err="1" smtClean="0"/>
              <a:t>should’na</a:t>
            </a:r>
            <a:r>
              <a:rPr lang="en-US" dirty="0" smtClean="0"/>
              <a:t> (faster!)</a:t>
            </a:r>
            <a:endParaRPr lang="en-US" dirty="0"/>
          </a:p>
          <a:p>
            <a:r>
              <a:rPr lang="pl-PL" dirty="0" err="1" smtClean="0"/>
              <a:t>wʌdnə</a:t>
            </a:r>
            <a:r>
              <a:rPr lang="pl-PL" dirty="0" smtClean="0"/>
              <a:t> = </a:t>
            </a:r>
            <a:r>
              <a:rPr lang="pl-PL" dirty="0" err="1" smtClean="0"/>
              <a:t>would’na</a:t>
            </a:r>
            <a:r>
              <a:rPr lang="pl-PL" dirty="0" smtClean="0"/>
              <a:t> (</a:t>
            </a:r>
            <a:r>
              <a:rPr lang="pl-PL" dirty="0" err="1" smtClean="0"/>
              <a:t>faster</a:t>
            </a:r>
            <a:r>
              <a:rPr lang="pl-PL" dirty="0" smtClean="0"/>
              <a:t>!)</a:t>
            </a:r>
            <a:endParaRPr lang="en-US" dirty="0" smtClean="0"/>
          </a:p>
        </p:txBody>
      </p:sp>
      <p:sp>
        <p:nvSpPr>
          <p:cNvPr id="3" name="Title 2"/>
          <p:cNvSpPr>
            <a:spLocks noGrp="1"/>
          </p:cNvSpPr>
          <p:nvPr>
            <p:ph type="title"/>
          </p:nvPr>
        </p:nvSpPr>
        <p:spPr/>
        <p:txBody>
          <a:bodyPr/>
          <a:lstStyle/>
          <a:p>
            <a:pPr algn="l"/>
            <a:r>
              <a:rPr lang="en-US" dirty="0" smtClean="0"/>
              <a:t>Pronunciation</a:t>
            </a:r>
            <a:endParaRPr lang="en-US" dirty="0"/>
          </a:p>
        </p:txBody>
      </p:sp>
      <p:pic>
        <p:nvPicPr>
          <p:cNvPr id="4" name="Picture 3" descr="Screen shot 2014-06-10 at 9.27.4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8034" y="135467"/>
            <a:ext cx="2717800" cy="1583604"/>
          </a:xfrm>
          <a:prstGeom prst="rect">
            <a:avLst/>
          </a:prstGeom>
        </p:spPr>
      </p:pic>
    </p:spTree>
    <p:extLst>
      <p:ext uri="{BB962C8B-B14F-4D97-AF65-F5344CB8AC3E}">
        <p14:creationId xmlns:p14="http://schemas.microsoft.com/office/powerpoint/2010/main" val="929768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randombar(horizontal)">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randombar(horizontal)">
                                      <p:cBhvr>
                                        <p:cTn id="37" dur="500"/>
                                        <p:tgtEl>
                                          <p:spTgt spid="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randombar(horizontal)">
                                      <p:cBhvr>
                                        <p:cTn id="4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Take 1 minute and look over the dialogue.</a:t>
            </a:r>
          </a:p>
          <a:p>
            <a:endParaRPr lang="en-US" dirty="0" smtClean="0"/>
          </a:p>
          <a:p>
            <a:r>
              <a:rPr lang="en-US" dirty="0" smtClean="0"/>
              <a:t>Let’s </a:t>
            </a:r>
            <a:r>
              <a:rPr lang="en-US" dirty="0"/>
              <a:t>listen. You will hear it twice.</a:t>
            </a:r>
          </a:p>
          <a:p>
            <a:endParaRPr lang="en-US" dirty="0" smtClean="0"/>
          </a:p>
          <a:p>
            <a:r>
              <a:rPr lang="en-US" dirty="0" smtClean="0"/>
              <a:t>Practice </a:t>
            </a:r>
            <a:r>
              <a:rPr lang="en-US" dirty="0"/>
              <a:t>with a partner.</a:t>
            </a:r>
          </a:p>
          <a:p>
            <a:endParaRPr lang="en-US" dirty="0" smtClean="0"/>
          </a:p>
          <a:p>
            <a:r>
              <a:rPr lang="en-US" dirty="0" smtClean="0"/>
              <a:t>*</a:t>
            </a:r>
            <a:r>
              <a:rPr lang="en-US" dirty="0"/>
              <a:t>*remember: if this is hard for you, don’t worry about it. It is enough to know. But it you think you are ready, try to use it. Don’t be afraid to experiment, especially here in class!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49754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7" dur="500"/>
                                        <p:tgtEl>
                                          <p:spTgt spid="2">
                                            <p:txEl>
                                              <p:pRg st="4" end="4"/>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Role-play: Advice/Criticize</a:t>
            </a:r>
          </a:p>
          <a:p>
            <a:r>
              <a:rPr lang="en-US" sz="2400" dirty="0" smtClean="0"/>
              <a:t>Conditional Practice: Write about a video</a:t>
            </a:r>
          </a:p>
          <a:p>
            <a:r>
              <a:rPr lang="en-US" sz="2400" dirty="0" smtClean="0"/>
              <a:t>HW Check</a:t>
            </a:r>
          </a:p>
          <a:p>
            <a:r>
              <a:rPr lang="en-US" sz="2400" dirty="0" smtClean="0"/>
              <a:t>Pronunciation: </a:t>
            </a:r>
            <a:r>
              <a:rPr lang="en-US" sz="2400" dirty="0" err="1" smtClean="0"/>
              <a:t>shoulduv</a:t>
            </a:r>
            <a:r>
              <a:rPr lang="en-US" sz="2400" dirty="0" smtClean="0"/>
              <a:t>/</a:t>
            </a:r>
            <a:r>
              <a:rPr lang="en-US" sz="2400" dirty="0" err="1" smtClean="0"/>
              <a:t>shoulda</a:t>
            </a:r>
            <a:r>
              <a:rPr lang="en-US" sz="2400" dirty="0" smtClean="0"/>
              <a:t>’</a:t>
            </a:r>
          </a:p>
          <a:p>
            <a:r>
              <a:rPr lang="en-US" sz="2400" dirty="0" smtClean="0"/>
              <a:t>Writing Activity</a:t>
            </a:r>
          </a:p>
          <a:p>
            <a:r>
              <a:rPr lang="en-US" sz="2400" dirty="0" smtClean="0"/>
              <a:t>Presentations: Makoto, </a:t>
            </a:r>
            <a:r>
              <a:rPr lang="en-US" sz="2400" dirty="0" err="1" smtClean="0"/>
              <a:t>Danilo</a:t>
            </a:r>
            <a:r>
              <a:rPr lang="en-US" sz="2400" dirty="0" smtClean="0"/>
              <a:t>, Nasser</a:t>
            </a:r>
          </a:p>
          <a:p>
            <a:r>
              <a:rPr lang="en-US" sz="2400" dirty="0" smtClean="0"/>
              <a:t>HW/Exit Ticket</a:t>
            </a:r>
            <a:endParaRPr lang="en-US" sz="2400" dirty="0"/>
          </a:p>
        </p:txBody>
      </p:sp>
      <p:sp>
        <p:nvSpPr>
          <p:cNvPr id="3" name="Title 2"/>
          <p:cNvSpPr>
            <a:spLocks noGrp="1"/>
          </p:cNvSpPr>
          <p:nvPr>
            <p:ph type="title"/>
          </p:nvPr>
        </p:nvSpPr>
        <p:spPr/>
        <p:txBody>
          <a:bodyPr/>
          <a:lstStyle/>
          <a:p>
            <a:pPr algn="l"/>
            <a:r>
              <a:rPr lang="en-US" dirty="0" smtClean="0"/>
              <a:t>Lesson Plan</a:t>
            </a:r>
            <a:endParaRPr lang="en-US" dirty="0"/>
          </a:p>
        </p:txBody>
      </p:sp>
      <p:pic>
        <p:nvPicPr>
          <p:cNvPr id="4" name="Picture 3" descr="Screen shot 2014-06-10 at 9.26.5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4167" y="139700"/>
            <a:ext cx="2717800" cy="2006600"/>
          </a:xfrm>
          <a:prstGeom prst="rect">
            <a:avLst/>
          </a:prstGeom>
        </p:spPr>
      </p:pic>
    </p:spTree>
    <p:extLst>
      <p:ext uri="{BB962C8B-B14F-4D97-AF65-F5344CB8AC3E}">
        <p14:creationId xmlns:p14="http://schemas.microsoft.com/office/powerpoint/2010/main" val="9375399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Font typeface="+mj-lt"/>
              <a:buAutoNum type="arabicPeriod"/>
            </a:pPr>
            <a:r>
              <a:rPr lang="en-US" dirty="0" smtClean="0"/>
              <a:t>Shouldn’t have</a:t>
            </a:r>
          </a:p>
          <a:p>
            <a:pPr marL="502920" indent="-457200">
              <a:buFont typeface="+mj-lt"/>
              <a:buAutoNum type="arabicPeriod"/>
            </a:pPr>
            <a:r>
              <a:rPr lang="en-US" dirty="0" smtClean="0"/>
              <a:t>Wouldn’t have</a:t>
            </a:r>
          </a:p>
          <a:p>
            <a:pPr marL="502920" indent="-457200">
              <a:buFont typeface="+mj-lt"/>
              <a:buAutoNum type="arabicPeriod"/>
            </a:pPr>
            <a:r>
              <a:rPr lang="en-US" dirty="0" smtClean="0"/>
              <a:t>Shouldn’t have</a:t>
            </a:r>
          </a:p>
          <a:p>
            <a:pPr marL="502920" indent="-457200">
              <a:buFont typeface="+mj-lt"/>
              <a:buAutoNum type="arabicPeriod"/>
            </a:pPr>
            <a:r>
              <a:rPr lang="en-US" dirty="0" smtClean="0"/>
              <a:t>Should have</a:t>
            </a:r>
          </a:p>
          <a:p>
            <a:pPr marL="502920" indent="-457200">
              <a:buFont typeface="+mj-lt"/>
              <a:buAutoNum type="arabicPeriod"/>
            </a:pPr>
            <a:r>
              <a:rPr lang="en-US" dirty="0" smtClean="0"/>
              <a:t>Should have</a:t>
            </a:r>
          </a:p>
          <a:p>
            <a:pPr marL="502920" indent="-457200">
              <a:buFont typeface="+mj-lt"/>
              <a:buAutoNum type="arabicPeriod"/>
            </a:pPr>
            <a:r>
              <a:rPr lang="en-US" dirty="0" smtClean="0"/>
              <a:t>Would have</a:t>
            </a:r>
            <a:endParaRPr lang="en-US" dirty="0"/>
          </a:p>
        </p:txBody>
      </p:sp>
      <p:sp>
        <p:nvSpPr>
          <p:cNvPr id="3" name="Title 2"/>
          <p:cNvSpPr>
            <a:spLocks noGrp="1"/>
          </p:cNvSpPr>
          <p:nvPr>
            <p:ph type="title"/>
          </p:nvPr>
        </p:nvSpPr>
        <p:spPr/>
        <p:txBody>
          <a:bodyPr/>
          <a:lstStyle/>
          <a:p>
            <a:pPr algn="l"/>
            <a:r>
              <a:rPr lang="en-US" dirty="0" smtClean="0"/>
              <a:t>Answers (p 113):</a:t>
            </a:r>
            <a:endParaRPr lang="en-US" dirty="0"/>
          </a:p>
        </p:txBody>
      </p:sp>
    </p:spTree>
    <p:extLst>
      <p:ext uri="{BB962C8B-B14F-4D97-AF65-F5344CB8AC3E}">
        <p14:creationId xmlns:p14="http://schemas.microsoft.com/office/powerpoint/2010/main" val="143046191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80999" y="1719070"/>
            <a:ext cx="8407893" cy="4666739"/>
          </a:xfrm>
        </p:spPr>
        <p:txBody>
          <a:bodyPr>
            <a:normAutofit/>
          </a:bodyPr>
          <a:lstStyle/>
          <a:p>
            <a:endParaRPr lang="en-US" altLang="zh-TW" sz="2800" dirty="0" smtClean="0"/>
          </a:p>
          <a:p>
            <a:r>
              <a:rPr lang="en-US" altLang="zh-TW" sz="2600" dirty="0" smtClean="0"/>
              <a:t>What does “persuade” mean?</a:t>
            </a:r>
          </a:p>
          <a:p>
            <a:r>
              <a:rPr lang="en-US" altLang="zh-TW" sz="2600" dirty="0" smtClean="0"/>
              <a:t>How do you persuade people to agree with you in your daily life?</a:t>
            </a:r>
          </a:p>
          <a:p>
            <a:r>
              <a:rPr lang="en-US" altLang="zh-TW" sz="2600" dirty="0"/>
              <a:t>What is a persuasive essay?</a:t>
            </a:r>
          </a:p>
          <a:p>
            <a:r>
              <a:rPr lang="en-US" altLang="zh-TW" sz="2600" dirty="0" smtClean="0"/>
              <a:t>Write to persuade people with a particular opinion.</a:t>
            </a:r>
          </a:p>
          <a:p>
            <a:pPr lvl="1"/>
            <a:r>
              <a:rPr lang="en-US" altLang="zh-TW" sz="2400" dirty="0"/>
              <a:t>State your point of view.</a:t>
            </a:r>
          </a:p>
          <a:p>
            <a:pPr lvl="1"/>
            <a:r>
              <a:rPr lang="en-US" altLang="zh-TW" sz="2400" dirty="0"/>
              <a:t>Provide reasons why your readers should agree.</a:t>
            </a:r>
          </a:p>
          <a:p>
            <a:pPr lvl="1"/>
            <a:r>
              <a:rPr lang="en-US" altLang="zh-TW" sz="2400" dirty="0"/>
              <a:t>Conclusion: state your point of view again.</a:t>
            </a:r>
            <a:endParaRPr lang="zh-TW" altLang="en-US" sz="2400" dirty="0"/>
          </a:p>
        </p:txBody>
      </p:sp>
      <p:sp>
        <p:nvSpPr>
          <p:cNvPr id="3" name="標題 2"/>
          <p:cNvSpPr>
            <a:spLocks noGrp="1"/>
          </p:cNvSpPr>
          <p:nvPr>
            <p:ph type="title"/>
          </p:nvPr>
        </p:nvSpPr>
        <p:spPr/>
        <p:txBody>
          <a:bodyPr/>
          <a:lstStyle/>
          <a:p>
            <a:pPr algn="l"/>
            <a:r>
              <a:rPr lang="en-US" altLang="zh-TW" dirty="0" smtClean="0"/>
              <a:t>Writing-</a:t>
            </a:r>
            <a:br>
              <a:rPr lang="en-US" altLang="zh-TW" dirty="0" smtClean="0"/>
            </a:br>
            <a:r>
              <a:rPr lang="en-US" altLang="zh-TW" dirty="0" smtClean="0"/>
              <a:t>persuasive essay</a:t>
            </a:r>
            <a:endParaRPr lang="zh-TW" altLang="en-US" dirty="0"/>
          </a:p>
        </p:txBody>
      </p:sp>
      <p:pic>
        <p:nvPicPr>
          <p:cNvPr id="4" name="Picture 3" descr="Screen shot 2014-06-10 at 9.27.5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8034" y="122766"/>
            <a:ext cx="2705100" cy="1993900"/>
          </a:xfrm>
          <a:prstGeom prst="rect">
            <a:avLst/>
          </a:prstGeom>
        </p:spPr>
      </p:pic>
    </p:spTree>
    <p:extLst>
      <p:ext uri="{BB962C8B-B14F-4D97-AF65-F5344CB8AC3E}">
        <p14:creationId xmlns:p14="http://schemas.microsoft.com/office/powerpoint/2010/main" val="36613775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2800" dirty="0" smtClean="0"/>
              <a:t>Did you know Time Square was not closed to traffic until 2009?</a:t>
            </a:r>
          </a:p>
          <a:p>
            <a:endParaRPr lang="zh-TW" altLang="en-US" sz="2800" dirty="0"/>
          </a:p>
        </p:txBody>
      </p:sp>
      <p:sp>
        <p:nvSpPr>
          <p:cNvPr id="3" name="標題 2"/>
          <p:cNvSpPr>
            <a:spLocks noGrp="1"/>
          </p:cNvSpPr>
          <p:nvPr>
            <p:ph type="title"/>
          </p:nvPr>
        </p:nvSpPr>
        <p:spPr/>
        <p:txBody>
          <a:bodyPr/>
          <a:lstStyle/>
          <a:p>
            <a:pPr algn="l"/>
            <a:r>
              <a:rPr lang="en-US" altLang="zh-TW" dirty="0" smtClean="0"/>
              <a:t>Time square</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2708920"/>
            <a:ext cx="6371143" cy="3663407"/>
          </a:xfrm>
          <a:prstGeom prst="rect">
            <a:avLst/>
          </a:prstGeom>
        </p:spPr>
      </p:pic>
    </p:spTree>
    <p:extLst>
      <p:ext uri="{BB962C8B-B14F-4D97-AF65-F5344CB8AC3E}">
        <p14:creationId xmlns:p14="http://schemas.microsoft.com/office/powerpoint/2010/main" val="21107896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a:spcBef>
                <a:spcPts val="1200"/>
              </a:spcBef>
            </a:pPr>
            <a:r>
              <a:rPr lang="en-US" altLang="zh-TW" sz="2800" dirty="0" smtClean="0"/>
              <a:t>What are some reasons for closing Time Square to traffic?</a:t>
            </a:r>
          </a:p>
          <a:p>
            <a:pPr>
              <a:spcBef>
                <a:spcPts val="1200"/>
              </a:spcBef>
            </a:pPr>
            <a:r>
              <a:rPr lang="en-US" altLang="zh-TW" sz="2800" dirty="0" smtClean="0"/>
              <a:t>What are some reasons for NOT closing Time Square to traffic?</a:t>
            </a:r>
          </a:p>
          <a:p>
            <a:pPr>
              <a:spcBef>
                <a:spcPts val="1200"/>
              </a:spcBef>
            </a:pPr>
            <a:r>
              <a:rPr lang="en-US" altLang="zh-TW" sz="2800" dirty="0" smtClean="0"/>
              <a:t>Take a look at the similar scenario on p.116. The city decided to close 5</a:t>
            </a:r>
            <a:r>
              <a:rPr lang="en-US" altLang="zh-TW" sz="2800" baseline="30000" dirty="0" smtClean="0"/>
              <a:t>th</a:t>
            </a:r>
            <a:r>
              <a:rPr lang="en-US" altLang="zh-TW" sz="2800" dirty="0" smtClean="0"/>
              <a:t> Ave. to traffic. </a:t>
            </a:r>
          </a:p>
          <a:p>
            <a:pPr>
              <a:spcBef>
                <a:spcPts val="1200"/>
              </a:spcBef>
            </a:pPr>
            <a:r>
              <a:rPr lang="en-US" altLang="zh-TW" sz="2800" dirty="0" smtClean="0"/>
              <a:t>The writer thinks that the city should have done this earlier. Read the paragraph.</a:t>
            </a:r>
          </a:p>
        </p:txBody>
      </p:sp>
      <p:sp>
        <p:nvSpPr>
          <p:cNvPr id="3" name="標題 2"/>
          <p:cNvSpPr>
            <a:spLocks noGrp="1"/>
          </p:cNvSpPr>
          <p:nvPr>
            <p:ph type="title"/>
          </p:nvPr>
        </p:nvSpPr>
        <p:spPr/>
        <p:txBody>
          <a:bodyPr/>
          <a:lstStyle/>
          <a:p>
            <a:pPr algn="l"/>
            <a:r>
              <a:rPr lang="en-US" altLang="zh-TW" dirty="0" smtClean="0"/>
              <a:t>Closed to traffic</a:t>
            </a:r>
            <a:endParaRPr lang="zh-TW" altLang="en-US" dirty="0"/>
          </a:p>
        </p:txBody>
      </p:sp>
    </p:spTree>
    <p:extLst>
      <p:ext uri="{BB962C8B-B14F-4D97-AF65-F5344CB8AC3E}">
        <p14:creationId xmlns:p14="http://schemas.microsoft.com/office/powerpoint/2010/main" val="11423657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2800" dirty="0" smtClean="0"/>
              <a:t>In 2010, Mayor Bloomberg announced the pedestrian plazas in Time Square will remain permanently.</a:t>
            </a:r>
          </a:p>
          <a:p>
            <a:r>
              <a:rPr lang="en-US" altLang="zh-TW" sz="2800" dirty="0" smtClean="0"/>
              <a:t>Read the paragraph from the New York Times.</a:t>
            </a:r>
          </a:p>
          <a:p>
            <a:r>
              <a:rPr lang="en-US" altLang="zh-TW" sz="2800" dirty="0" smtClean="0"/>
              <a:t>What is the main idea of this paragraph?</a:t>
            </a:r>
          </a:p>
          <a:p>
            <a:r>
              <a:rPr lang="en-US" altLang="zh-TW" sz="2800" dirty="0" smtClean="0"/>
              <a:t>What are the reasons to support this point of view?</a:t>
            </a:r>
          </a:p>
          <a:p>
            <a:r>
              <a:rPr lang="en-US" altLang="zh-TW" sz="2800" dirty="0" smtClean="0"/>
              <a:t>Let’s create an outline for this paragraph!</a:t>
            </a:r>
            <a:endParaRPr lang="zh-TW" altLang="en-US" sz="2800" dirty="0"/>
          </a:p>
        </p:txBody>
      </p:sp>
      <p:sp>
        <p:nvSpPr>
          <p:cNvPr id="3" name="標題 2"/>
          <p:cNvSpPr>
            <a:spLocks noGrp="1"/>
          </p:cNvSpPr>
          <p:nvPr>
            <p:ph type="title"/>
          </p:nvPr>
        </p:nvSpPr>
        <p:spPr/>
        <p:txBody>
          <a:bodyPr/>
          <a:lstStyle/>
          <a:p>
            <a:pPr algn="l"/>
            <a:r>
              <a:rPr lang="en-US" altLang="zh-TW" dirty="0" smtClean="0"/>
              <a:t>Back to time square</a:t>
            </a:r>
            <a:endParaRPr lang="zh-TW" altLang="en-US" dirty="0"/>
          </a:p>
        </p:txBody>
      </p:sp>
    </p:spTree>
    <p:extLst>
      <p:ext uri="{BB962C8B-B14F-4D97-AF65-F5344CB8AC3E}">
        <p14:creationId xmlns:p14="http://schemas.microsoft.com/office/powerpoint/2010/main" val="6514716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2800" dirty="0" smtClean="0"/>
              <a:t>CITI Bike</a:t>
            </a:r>
          </a:p>
          <a:p>
            <a:pPr lvl="1"/>
            <a:r>
              <a:rPr lang="en-US" altLang="zh-TW" sz="2400" dirty="0"/>
              <a:t>Public bike sharing system </a:t>
            </a:r>
            <a:r>
              <a:rPr lang="en-US" altLang="zh-TW" sz="2400" dirty="0" smtClean="0"/>
              <a:t>that serves parts of NYC</a:t>
            </a:r>
          </a:p>
          <a:p>
            <a:pPr marL="365760" lvl="1" indent="0">
              <a:buNone/>
            </a:pPr>
            <a:endParaRPr lang="en-US" altLang="zh-TW" sz="2400" dirty="0"/>
          </a:p>
          <a:p>
            <a:pPr marL="365760" lvl="1" indent="0">
              <a:buNone/>
            </a:pPr>
            <a:endParaRPr lang="en-US" altLang="zh-TW" sz="2400" dirty="0" smtClean="0"/>
          </a:p>
        </p:txBody>
      </p:sp>
      <p:sp>
        <p:nvSpPr>
          <p:cNvPr id="3" name="標題 2"/>
          <p:cNvSpPr>
            <a:spLocks noGrp="1"/>
          </p:cNvSpPr>
          <p:nvPr>
            <p:ph type="title"/>
          </p:nvPr>
        </p:nvSpPr>
        <p:spPr/>
        <p:txBody>
          <a:bodyPr/>
          <a:lstStyle/>
          <a:p>
            <a:pPr algn="l"/>
            <a:r>
              <a:rPr lang="en-US" altLang="zh-TW" dirty="0" smtClean="0"/>
              <a:t>debate! </a:t>
            </a:r>
            <a:endParaRPr lang="zh-TW" altLang="en-US" dirty="0"/>
          </a:p>
        </p:txBody>
      </p:sp>
      <p:pic>
        <p:nvPicPr>
          <p:cNvPr id="4" name="圖片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63688" y="2780928"/>
            <a:ext cx="5400600" cy="3597927"/>
          </a:xfrm>
          <a:prstGeom prst="rect">
            <a:avLst/>
          </a:prstGeom>
        </p:spPr>
      </p:pic>
    </p:spTree>
    <p:extLst>
      <p:ext uri="{BB962C8B-B14F-4D97-AF65-F5344CB8AC3E}">
        <p14:creationId xmlns:p14="http://schemas.microsoft.com/office/powerpoint/2010/main" val="8055345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marL="274320" lvl="1" indent="-228600">
              <a:spcBef>
                <a:spcPts val="1200"/>
              </a:spcBef>
              <a:buClr>
                <a:schemeClr val="accent1"/>
              </a:buClr>
              <a:buFont typeface="Wingdings 2" pitchFamily="18" charset="2"/>
              <a:buChar char=""/>
            </a:pPr>
            <a:r>
              <a:rPr lang="en-US" altLang="zh-TW" sz="2800" spc="150" dirty="0"/>
              <a:t>Count off 1’s and 2’s</a:t>
            </a:r>
          </a:p>
          <a:p>
            <a:pPr>
              <a:spcBef>
                <a:spcPts val="1200"/>
              </a:spcBef>
            </a:pPr>
            <a:r>
              <a:rPr lang="en-US" altLang="zh-TW" sz="2800" dirty="0"/>
              <a:t>Argument: </a:t>
            </a:r>
          </a:p>
          <a:p>
            <a:pPr lvl="1"/>
            <a:r>
              <a:rPr lang="en-US" altLang="zh-TW" sz="2400" dirty="0"/>
              <a:t>1. NYC should continue with the CITI Bike program.</a:t>
            </a:r>
          </a:p>
          <a:p>
            <a:pPr lvl="1"/>
            <a:r>
              <a:rPr lang="en-US" altLang="zh-TW" sz="2400" dirty="0"/>
              <a:t>2. NYC should have terminated the CITI Bike program</a:t>
            </a:r>
            <a:r>
              <a:rPr lang="en-US" altLang="zh-TW" sz="2400" dirty="0" smtClean="0"/>
              <a:t>.</a:t>
            </a:r>
          </a:p>
          <a:p>
            <a:pPr marL="274320" lvl="1" indent="-228600">
              <a:spcBef>
                <a:spcPts val="1200"/>
              </a:spcBef>
              <a:buClr>
                <a:schemeClr val="accent1"/>
              </a:buClr>
              <a:buFont typeface="Wingdings 2" pitchFamily="18" charset="2"/>
              <a:buChar char=""/>
            </a:pPr>
            <a:r>
              <a:rPr lang="en-US" altLang="zh-TW" sz="2800" spc="150" dirty="0" smtClean="0"/>
              <a:t>Use the chart and brainstorm </a:t>
            </a:r>
            <a:r>
              <a:rPr lang="en-US" altLang="zh-TW" sz="2800" spc="150" dirty="0"/>
              <a:t>the reasons to support your argument.</a:t>
            </a:r>
            <a:endParaRPr lang="zh-TW" altLang="en-US" sz="2800" spc="150" dirty="0"/>
          </a:p>
          <a:p>
            <a:pPr marL="274320" lvl="1" indent="-228600">
              <a:spcBef>
                <a:spcPts val="1200"/>
              </a:spcBef>
              <a:buClr>
                <a:schemeClr val="accent1"/>
              </a:buClr>
              <a:buFont typeface="Wingdings 2" pitchFamily="18" charset="2"/>
              <a:buChar char=""/>
            </a:pPr>
            <a:r>
              <a:rPr lang="en-US" altLang="zh-TW" sz="2800" spc="150" dirty="0"/>
              <a:t>Meet with your team to compare your </a:t>
            </a:r>
            <a:r>
              <a:rPr lang="en-US" altLang="zh-TW" sz="2800" spc="150" dirty="0" smtClean="0"/>
              <a:t>charts.</a:t>
            </a:r>
            <a:endParaRPr lang="en-US" altLang="zh-TW" sz="2800" spc="150" dirty="0"/>
          </a:p>
          <a:p>
            <a:pPr marL="274320" lvl="1" indent="-228600">
              <a:spcBef>
                <a:spcPts val="1200"/>
              </a:spcBef>
              <a:buClr>
                <a:schemeClr val="accent1"/>
              </a:buClr>
              <a:buFont typeface="Wingdings 2" pitchFamily="18" charset="2"/>
              <a:buChar char=""/>
            </a:pPr>
            <a:r>
              <a:rPr lang="en-US" altLang="zh-TW" sz="2800" spc="150" dirty="0"/>
              <a:t>Debate tomorrow!</a:t>
            </a:r>
            <a:endParaRPr lang="zh-TW" altLang="en-US" sz="2800" spc="150"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501153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Today’s line-up</a:t>
            </a:r>
          </a:p>
          <a:p>
            <a:endParaRPr lang="en-US" sz="2800" dirty="0"/>
          </a:p>
          <a:p>
            <a:r>
              <a:rPr lang="en-US" sz="2800" dirty="0" smtClean="0"/>
              <a:t>Makoto</a:t>
            </a:r>
          </a:p>
          <a:p>
            <a:r>
              <a:rPr lang="en-US" sz="2800" dirty="0" err="1" smtClean="0"/>
              <a:t>Danilo</a:t>
            </a:r>
            <a:endParaRPr lang="en-US" sz="2800" dirty="0" smtClean="0"/>
          </a:p>
          <a:p>
            <a:r>
              <a:rPr lang="en-US" sz="2800" dirty="0" smtClean="0"/>
              <a:t>Nasser</a:t>
            </a:r>
            <a:endParaRPr lang="en-US" sz="2800" dirty="0"/>
          </a:p>
        </p:txBody>
      </p:sp>
      <p:sp>
        <p:nvSpPr>
          <p:cNvPr id="3" name="Title 2"/>
          <p:cNvSpPr>
            <a:spLocks noGrp="1"/>
          </p:cNvSpPr>
          <p:nvPr>
            <p:ph type="title"/>
          </p:nvPr>
        </p:nvSpPr>
        <p:spPr/>
        <p:txBody>
          <a:bodyPr/>
          <a:lstStyle/>
          <a:p>
            <a:pPr algn="l"/>
            <a:r>
              <a:rPr lang="en-US" dirty="0" smtClean="0"/>
              <a:t>Presentations</a:t>
            </a:r>
            <a:endParaRPr lang="en-US" dirty="0"/>
          </a:p>
        </p:txBody>
      </p:sp>
      <p:pic>
        <p:nvPicPr>
          <p:cNvPr id="4" name="Picture 3" descr="Screen shot 2014-06-10 at 9.28.0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8034" y="135466"/>
            <a:ext cx="2717800" cy="1968500"/>
          </a:xfrm>
          <a:prstGeom prst="rect">
            <a:avLst/>
          </a:prstGeom>
        </p:spPr>
      </p:pic>
    </p:spTree>
    <p:extLst>
      <p:ext uri="{BB962C8B-B14F-4D97-AF65-F5344CB8AC3E}">
        <p14:creationId xmlns:p14="http://schemas.microsoft.com/office/powerpoint/2010/main" val="148876021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endParaRPr lang="en-US" altLang="zh-TW" sz="2600" dirty="0" smtClean="0"/>
          </a:p>
          <a:p>
            <a:pPr lvl="0"/>
            <a:r>
              <a:rPr lang="en-US" altLang="zh-TW" sz="2600" dirty="0" smtClean="0"/>
              <a:t>Workbook </a:t>
            </a:r>
            <a:r>
              <a:rPr lang="en-US" altLang="zh-TW" sz="2600" dirty="0"/>
              <a:t>practice </a:t>
            </a:r>
            <a:r>
              <a:rPr lang="en-US" altLang="zh-TW" sz="2600" dirty="0" smtClean="0"/>
              <a:t>4, </a:t>
            </a:r>
            <a:r>
              <a:rPr lang="en-US" altLang="zh-TW" sz="2600" dirty="0"/>
              <a:t>8, and 9 (</a:t>
            </a:r>
            <a:r>
              <a:rPr lang="en-US" altLang="zh-TW" sz="2600" dirty="0" smtClean="0"/>
              <a:t>p.83+p.85</a:t>
            </a:r>
            <a:r>
              <a:rPr lang="en-US" altLang="zh-TW" sz="2600" dirty="0"/>
              <a:t>)</a:t>
            </a:r>
            <a:endParaRPr lang="zh-TW" altLang="zh-TW" sz="2600" dirty="0"/>
          </a:p>
          <a:p>
            <a:pPr lvl="0"/>
            <a:r>
              <a:rPr lang="en-US" altLang="zh-TW" sz="2600" dirty="0"/>
              <a:t>Prepare for the CITI Bike debate:</a:t>
            </a:r>
            <a:endParaRPr lang="zh-TW" altLang="zh-TW" sz="2600" dirty="0"/>
          </a:p>
          <a:p>
            <a:pPr lvl="1"/>
            <a:r>
              <a:rPr lang="en-US" altLang="zh-TW" sz="2200" dirty="0" smtClean="0"/>
              <a:t>2 </a:t>
            </a:r>
            <a:r>
              <a:rPr lang="en-US" altLang="zh-TW" sz="2200" dirty="0"/>
              <a:t>minutes </a:t>
            </a:r>
            <a:endParaRPr lang="en-US" altLang="zh-TW" sz="2200" dirty="0" smtClean="0"/>
          </a:p>
          <a:p>
            <a:pPr lvl="1"/>
            <a:r>
              <a:rPr lang="en-US" altLang="zh-TW" sz="2200" dirty="0" smtClean="0"/>
              <a:t>A clear </a:t>
            </a:r>
            <a:r>
              <a:rPr lang="en-US" altLang="zh-TW" sz="2200" dirty="0"/>
              <a:t>point of view, at least 2 reasons and supporting details, and a strong conclusion.</a:t>
            </a:r>
            <a:endParaRPr lang="zh-TW" altLang="zh-TW" sz="2200" dirty="0"/>
          </a:p>
          <a:p>
            <a:pPr lvl="1"/>
            <a:r>
              <a:rPr lang="en-US" altLang="zh-TW" sz="2200" dirty="0"/>
              <a:t>If you want to practice, you can record and upload your audio </a:t>
            </a:r>
            <a:r>
              <a:rPr lang="en-US" altLang="zh-TW" sz="2200" dirty="0" smtClean="0"/>
              <a:t>file (</a:t>
            </a:r>
            <a:r>
              <a:rPr lang="en-US" altLang="zh-TW" sz="2200" dirty="0"/>
              <a:t>optional)</a:t>
            </a:r>
            <a:endParaRPr lang="zh-TW" altLang="zh-TW" sz="2200" dirty="0"/>
          </a:p>
          <a:p>
            <a:r>
              <a:rPr lang="en-US" altLang="zh-TW" sz="2600" dirty="0"/>
              <a:t>Prep if you have a </a:t>
            </a:r>
            <a:r>
              <a:rPr lang="en-US" altLang="zh-TW" sz="2600" dirty="0" smtClean="0"/>
              <a:t>presentation tomorrow</a:t>
            </a:r>
          </a:p>
          <a:p>
            <a:pPr lvl="1"/>
            <a:r>
              <a:rPr lang="en-US" altLang="zh-TW" sz="2000" dirty="0"/>
              <a:t>Carolina, Sawako, Jesus</a:t>
            </a:r>
            <a:endParaRPr lang="en-US" sz="2000" dirty="0"/>
          </a:p>
        </p:txBody>
      </p:sp>
      <p:sp>
        <p:nvSpPr>
          <p:cNvPr id="3" name="Title 2"/>
          <p:cNvSpPr>
            <a:spLocks noGrp="1"/>
          </p:cNvSpPr>
          <p:nvPr>
            <p:ph type="title"/>
          </p:nvPr>
        </p:nvSpPr>
        <p:spPr/>
        <p:txBody>
          <a:bodyPr/>
          <a:lstStyle/>
          <a:p>
            <a:pPr algn="l"/>
            <a:r>
              <a:rPr lang="en-US" dirty="0" smtClean="0"/>
              <a:t>HW/Exit Ticket</a:t>
            </a:r>
            <a:endParaRPr lang="en-US" dirty="0"/>
          </a:p>
        </p:txBody>
      </p:sp>
      <p:pic>
        <p:nvPicPr>
          <p:cNvPr id="4" name="Picture 3" descr="Screen shot 2014-06-10 at 9.28.2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8033" y="135466"/>
            <a:ext cx="2705100" cy="1981200"/>
          </a:xfrm>
          <a:prstGeom prst="rect">
            <a:avLst/>
          </a:prstGeom>
        </p:spPr>
      </p:pic>
    </p:spTree>
    <p:extLst>
      <p:ext uri="{BB962C8B-B14F-4D97-AF65-F5344CB8AC3E}">
        <p14:creationId xmlns:p14="http://schemas.microsoft.com/office/powerpoint/2010/main" val="21150719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83329"/>
          </a:xfrm>
        </p:spPr>
        <p:txBody>
          <a:bodyPr>
            <a:normAutofit/>
          </a:bodyPr>
          <a:lstStyle/>
          <a:p>
            <a:pPr marL="45720" indent="0">
              <a:buNone/>
            </a:pPr>
            <a:r>
              <a:rPr lang="en-US" sz="2400" dirty="0" smtClean="0"/>
              <a:t>Homework Prompts:</a:t>
            </a:r>
          </a:p>
          <a:p>
            <a:r>
              <a:rPr lang="en-US" sz="2400" dirty="0" smtClean="0"/>
              <a:t>You </a:t>
            </a:r>
            <a:r>
              <a:rPr lang="en-US" sz="2400" dirty="0"/>
              <a:t>insulted your boss and were fired by him. Try to apologize for what you have done. Tell him/her what you SHOULD have done.</a:t>
            </a:r>
          </a:p>
          <a:p>
            <a:pPr marL="45720" indent="0">
              <a:buNone/>
            </a:pPr>
            <a:r>
              <a:rPr lang="en-US" sz="2400" dirty="0"/>
              <a:t>OR</a:t>
            </a:r>
          </a:p>
          <a:p>
            <a:r>
              <a:rPr lang="en-US" sz="2400" dirty="0"/>
              <a:t>You are a coach and your team just lost the game. Describe what happened and tell them what they </a:t>
            </a:r>
            <a:r>
              <a:rPr lang="en-US" sz="2400" dirty="0" smtClean="0"/>
              <a:t>OUGHT TO have </a:t>
            </a:r>
            <a:r>
              <a:rPr lang="en-US" sz="2400" dirty="0"/>
              <a:t>done.</a:t>
            </a:r>
          </a:p>
          <a:p>
            <a:pPr marL="45720" indent="0">
              <a:buNone/>
            </a:pPr>
            <a:endParaRPr lang="en-US" dirty="0" smtClean="0"/>
          </a:p>
          <a:p>
            <a:r>
              <a:rPr lang="en-US" dirty="0" smtClean="0"/>
              <a:t>Take 1 minute to think about what you said.</a:t>
            </a:r>
          </a:p>
          <a:p>
            <a:r>
              <a:rPr lang="en-US" dirty="0" smtClean="0"/>
              <a:t>Get in groups of people with a similar prompt.</a:t>
            </a:r>
          </a:p>
          <a:p>
            <a:r>
              <a:rPr lang="en-US" dirty="0" smtClean="0"/>
              <a:t>Compare your suggestions.</a:t>
            </a:r>
            <a:endParaRPr lang="en-US" dirty="0"/>
          </a:p>
        </p:txBody>
      </p:sp>
      <p:sp>
        <p:nvSpPr>
          <p:cNvPr id="3" name="Title 2"/>
          <p:cNvSpPr>
            <a:spLocks noGrp="1"/>
          </p:cNvSpPr>
          <p:nvPr>
            <p:ph type="title"/>
          </p:nvPr>
        </p:nvSpPr>
        <p:spPr/>
        <p:txBody>
          <a:bodyPr/>
          <a:lstStyle/>
          <a:p>
            <a:pPr algn="l"/>
            <a:r>
              <a:rPr lang="en-US" dirty="0" smtClean="0"/>
              <a:t>Role-Play: Advice or </a:t>
            </a:r>
            <a:br>
              <a:rPr lang="en-US" dirty="0" smtClean="0"/>
            </a:br>
            <a:r>
              <a:rPr lang="en-US" dirty="0" smtClean="0"/>
              <a:t>Criticism</a:t>
            </a:r>
            <a:endParaRPr lang="en-US" dirty="0"/>
          </a:p>
        </p:txBody>
      </p:sp>
      <p:pic>
        <p:nvPicPr>
          <p:cNvPr id="4" name="Picture 3" descr="Screen shot 2014-06-10 at 9.26.5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1100" y="122766"/>
            <a:ext cx="2717800" cy="2006600"/>
          </a:xfrm>
          <a:prstGeom prst="rect">
            <a:avLst/>
          </a:prstGeom>
        </p:spPr>
      </p:pic>
    </p:spTree>
    <p:extLst>
      <p:ext uri="{BB962C8B-B14F-4D97-AF65-F5344CB8AC3E}">
        <p14:creationId xmlns:p14="http://schemas.microsoft.com/office/powerpoint/2010/main" val="38365180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randombar(horizontal)">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randombar(horizontal)">
                                      <p:cBhvr>
                                        <p:cTn id="1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algn="l"/>
            <a:r>
              <a:rPr lang="en-US" altLang="zh-TW" dirty="0" smtClean="0"/>
              <a:t>Frasier!</a:t>
            </a:r>
            <a:endParaRPr lang="zh-TW" altLang="en-US" dirty="0"/>
          </a:p>
        </p:txBody>
      </p:sp>
      <p:sp>
        <p:nvSpPr>
          <p:cNvPr id="5" name="內容版面配置區 4"/>
          <p:cNvSpPr>
            <a:spLocks noGrp="1"/>
          </p:cNvSpPr>
          <p:nvPr>
            <p:ph idx="1"/>
          </p:nvPr>
        </p:nvSpPr>
        <p:spPr/>
        <p:txBody>
          <a:bodyPr>
            <a:normAutofit lnSpcReduction="10000"/>
          </a:bodyPr>
          <a:lstStyle/>
          <a:p>
            <a:endParaRPr lang="en-US" altLang="zh-TW" sz="2800" dirty="0" smtClean="0"/>
          </a:p>
          <a:p>
            <a:r>
              <a:rPr lang="en-US" altLang="zh-TW" sz="2800" dirty="0" smtClean="0"/>
              <a:t>Famous American sitcom.</a:t>
            </a:r>
          </a:p>
          <a:p>
            <a:r>
              <a:rPr lang="en-US" altLang="zh-TW" sz="2800" dirty="0" smtClean="0"/>
              <a:t>Niles is having a date coming over for dinner. What should he do in order to have a better outcome?</a:t>
            </a:r>
          </a:p>
          <a:p>
            <a:pPr>
              <a:spcBef>
                <a:spcPts val="1200"/>
              </a:spcBef>
            </a:pPr>
            <a:r>
              <a:rPr lang="en-US" altLang="zh-TW" sz="2800" dirty="0" smtClean="0"/>
              <a:t>When you watch the video, think about:</a:t>
            </a:r>
          </a:p>
          <a:p>
            <a:pPr lvl="1"/>
            <a:r>
              <a:rPr lang="en-US" altLang="zh-TW" sz="2400" dirty="0"/>
              <a:t>What happened?</a:t>
            </a:r>
          </a:p>
          <a:p>
            <a:pPr lvl="1"/>
            <a:r>
              <a:rPr lang="en-US" altLang="zh-TW" sz="2400" dirty="0"/>
              <a:t>What would have happened if Niles had done it differently?</a:t>
            </a:r>
          </a:p>
          <a:p>
            <a:pPr lvl="1"/>
            <a:r>
              <a:rPr lang="en-US" altLang="zh-TW" sz="2400" dirty="0"/>
              <a:t>What is </a:t>
            </a:r>
            <a:r>
              <a:rPr lang="en-US" altLang="zh-TW" sz="2400" dirty="0" smtClean="0"/>
              <a:t>likely </a:t>
            </a:r>
            <a:r>
              <a:rPr lang="en-US" altLang="zh-TW" sz="2400" dirty="0"/>
              <a:t>to </a:t>
            </a:r>
            <a:r>
              <a:rPr lang="en-US" altLang="zh-TW" sz="2400" dirty="0" smtClean="0"/>
              <a:t>happen next?</a:t>
            </a:r>
            <a:endParaRPr lang="en-US" altLang="zh-TW" sz="2400" dirty="0"/>
          </a:p>
          <a:p>
            <a:endParaRPr lang="zh-TW" altLang="en-US" sz="2800" dirty="0"/>
          </a:p>
        </p:txBody>
      </p:sp>
      <p:pic>
        <p:nvPicPr>
          <p:cNvPr id="4" name="Picture 3" descr="Screen shot 2014-06-10 at 9.27.0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8033" y="118533"/>
            <a:ext cx="2717800" cy="1981200"/>
          </a:xfrm>
          <a:prstGeom prst="rect">
            <a:avLst/>
          </a:prstGeom>
        </p:spPr>
      </p:pic>
    </p:spTree>
    <p:extLst>
      <p:ext uri="{BB962C8B-B14F-4D97-AF65-F5344CB8AC3E}">
        <p14:creationId xmlns:p14="http://schemas.microsoft.com/office/powerpoint/2010/main" val="4289919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2800" dirty="0" smtClean="0"/>
              <a:t>What happened?</a:t>
            </a:r>
          </a:p>
          <a:p>
            <a:r>
              <a:rPr lang="en-US" altLang="zh-TW" sz="2800" dirty="0"/>
              <a:t>What would have happened if Niles had done it differently?</a:t>
            </a:r>
          </a:p>
          <a:p>
            <a:pPr lvl="1"/>
            <a:r>
              <a:rPr lang="en-US" altLang="zh-TW" sz="2400" dirty="0"/>
              <a:t>If he hadn’t noticed a loose thread on his pants, he </a:t>
            </a:r>
            <a:r>
              <a:rPr lang="en-US" altLang="zh-TW" sz="2400" dirty="0" smtClean="0"/>
              <a:t>would </a:t>
            </a:r>
            <a:r>
              <a:rPr lang="en-US" altLang="zh-TW" sz="2400" dirty="0"/>
              <a:t>have </a:t>
            </a:r>
            <a:r>
              <a:rPr lang="en-US" altLang="zh-TW" sz="2400" dirty="0" smtClean="0"/>
              <a:t>kept ironing his pants.</a:t>
            </a:r>
            <a:endParaRPr lang="en-US" altLang="zh-TW" sz="2400" dirty="0"/>
          </a:p>
          <a:p>
            <a:pPr lvl="1"/>
            <a:r>
              <a:rPr lang="en-US" altLang="zh-TW" sz="2400" dirty="0"/>
              <a:t>If he hadn’t been distracted by the dog, he wouldn’t have cut his finger</a:t>
            </a:r>
            <a:r>
              <a:rPr lang="en-US" altLang="zh-TW" sz="2400" dirty="0" smtClean="0"/>
              <a:t>.</a:t>
            </a:r>
          </a:p>
          <a:p>
            <a:pPr marL="274320" lvl="1" indent="-228600">
              <a:buClr>
                <a:schemeClr val="accent1"/>
              </a:buClr>
              <a:buFont typeface="Wingdings 2" pitchFamily="18" charset="2"/>
              <a:buChar char=""/>
            </a:pPr>
            <a:r>
              <a:rPr lang="en-US" altLang="zh-TW" sz="2800" spc="150" dirty="0"/>
              <a:t>What is </a:t>
            </a:r>
            <a:r>
              <a:rPr lang="en-US" altLang="zh-TW" sz="2800" spc="150" dirty="0" smtClean="0"/>
              <a:t>likely </a:t>
            </a:r>
            <a:r>
              <a:rPr lang="en-US" altLang="zh-TW" sz="2800" spc="150" dirty="0"/>
              <a:t>to happen next?</a:t>
            </a:r>
          </a:p>
          <a:p>
            <a:pPr lvl="1"/>
            <a:r>
              <a:rPr lang="en-US" altLang="zh-TW" sz="2400" dirty="0" smtClean="0"/>
              <a:t>If he leaves the iron on his pants, his pants will be burned.</a:t>
            </a:r>
          </a:p>
          <a:p>
            <a:pPr lvl="1"/>
            <a:endParaRPr lang="zh-TW" altLang="en-US" sz="2400"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5844257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hlinkClick r:id="rId2"/>
              </a:rPr>
              <a:t>https://www.youtube.com/watch?v=6mWiPaQ872c</a:t>
            </a:r>
            <a:r>
              <a:rPr lang="en-US" dirty="0"/>
              <a:t> </a:t>
            </a:r>
          </a:p>
        </p:txBody>
      </p:sp>
      <p:sp>
        <p:nvSpPr>
          <p:cNvPr id="3" name="Title 2"/>
          <p:cNvSpPr>
            <a:spLocks noGrp="1"/>
          </p:cNvSpPr>
          <p:nvPr>
            <p:ph type="title"/>
          </p:nvPr>
        </p:nvSpPr>
        <p:spPr/>
        <p:txBody>
          <a:bodyPr/>
          <a:lstStyle/>
          <a:p>
            <a:r>
              <a:rPr lang="en-US" dirty="0" smtClean="0"/>
              <a:t>Frasier clip</a:t>
            </a:r>
            <a:endParaRPr lang="en-US" dirty="0"/>
          </a:p>
        </p:txBody>
      </p:sp>
    </p:spTree>
    <p:extLst>
      <p:ext uri="{BB962C8B-B14F-4D97-AF65-F5344CB8AC3E}">
        <p14:creationId xmlns:p14="http://schemas.microsoft.com/office/powerpoint/2010/main" val="978725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8" y="1700808"/>
            <a:ext cx="8407893" cy="4407408"/>
          </a:xfrm>
        </p:spPr>
        <p:txBody>
          <a:bodyPr>
            <a:normAutofit/>
          </a:bodyPr>
          <a:lstStyle/>
          <a:p>
            <a:r>
              <a:rPr lang="en-US" altLang="zh-TW" sz="2800" dirty="0" smtClean="0"/>
              <a:t>We will pause the video four times. Each time we pause the video, write down two sentences:</a:t>
            </a:r>
          </a:p>
          <a:p>
            <a:pPr>
              <a:spcBef>
                <a:spcPts val="1200"/>
              </a:spcBef>
            </a:pPr>
            <a:r>
              <a:rPr lang="en-US" altLang="zh-TW" sz="2800" dirty="0" smtClean="0"/>
              <a:t>1. </a:t>
            </a:r>
            <a:r>
              <a:rPr lang="en-US" altLang="zh-TW" sz="2800" dirty="0"/>
              <a:t>What would have happened if Niles had done it differently?</a:t>
            </a:r>
          </a:p>
          <a:p>
            <a:pPr lvl="1"/>
            <a:r>
              <a:rPr lang="en-US" altLang="zh-TW" sz="2400" dirty="0"/>
              <a:t>If he had..., he(or something) would/could have...</a:t>
            </a:r>
          </a:p>
          <a:p>
            <a:pPr>
              <a:spcBef>
                <a:spcPts val="1200"/>
              </a:spcBef>
            </a:pPr>
            <a:r>
              <a:rPr lang="en-US" altLang="zh-TW" sz="2800" dirty="0"/>
              <a:t>2. What is going to happen next?</a:t>
            </a:r>
          </a:p>
          <a:p>
            <a:pPr lvl="1"/>
            <a:r>
              <a:rPr lang="en-US" altLang="zh-TW" sz="2400" dirty="0"/>
              <a:t>If he..., he (or something) </a:t>
            </a:r>
            <a:r>
              <a:rPr lang="en-US" altLang="zh-TW" sz="2400" dirty="0" smtClean="0"/>
              <a:t>will...</a:t>
            </a:r>
            <a:endParaRPr lang="zh-TW" altLang="en-US" sz="2400"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11750882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a:spcBef>
                <a:spcPts val="1200"/>
              </a:spcBef>
            </a:pPr>
            <a:r>
              <a:rPr lang="en-US" altLang="zh-TW" sz="2800" dirty="0"/>
              <a:t>1. What would have happened if Niles had done it differently?</a:t>
            </a:r>
          </a:p>
          <a:p>
            <a:pPr lvl="1"/>
            <a:r>
              <a:rPr lang="en-US" altLang="zh-TW" sz="2400" dirty="0"/>
              <a:t>If he had..., he(or something) would/could have...</a:t>
            </a:r>
          </a:p>
          <a:p>
            <a:pPr>
              <a:spcBef>
                <a:spcPts val="1200"/>
              </a:spcBef>
            </a:pPr>
            <a:r>
              <a:rPr lang="en-US" altLang="zh-TW" sz="2800" dirty="0"/>
              <a:t>2. What is going to happen next?</a:t>
            </a:r>
          </a:p>
          <a:p>
            <a:pPr lvl="1"/>
            <a:r>
              <a:rPr lang="en-US" altLang="zh-TW" sz="2400" dirty="0"/>
              <a:t>If he..., he (or something) </a:t>
            </a:r>
            <a:r>
              <a:rPr lang="en-US" altLang="zh-TW" sz="2400" dirty="0" smtClean="0"/>
              <a:t>will...</a:t>
            </a:r>
            <a:endParaRPr lang="zh-TW" altLang="en-US" sz="2400" dirty="0"/>
          </a:p>
          <a:p>
            <a:pPr marL="45720" indent="0">
              <a:buNone/>
            </a:pPr>
            <a:endParaRPr lang="zh-TW" altLang="en-US"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10168154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a:spcBef>
                <a:spcPts val="1200"/>
              </a:spcBef>
            </a:pPr>
            <a:r>
              <a:rPr lang="en-US" altLang="zh-TW" sz="2800" dirty="0"/>
              <a:t>1. What would have happened if Niles had done it differently?</a:t>
            </a:r>
          </a:p>
          <a:p>
            <a:pPr lvl="1"/>
            <a:r>
              <a:rPr lang="en-US" altLang="zh-TW" sz="2400" dirty="0"/>
              <a:t>If he had..., he(or something) would/could have...</a:t>
            </a:r>
          </a:p>
          <a:p>
            <a:pPr>
              <a:spcBef>
                <a:spcPts val="1200"/>
              </a:spcBef>
            </a:pPr>
            <a:r>
              <a:rPr lang="en-US" altLang="zh-TW" sz="2800" dirty="0"/>
              <a:t>2. What is going to happen next?</a:t>
            </a:r>
          </a:p>
          <a:p>
            <a:pPr lvl="1"/>
            <a:r>
              <a:rPr lang="en-US" altLang="zh-TW" sz="2400" dirty="0"/>
              <a:t>If he..., he (or something) </a:t>
            </a:r>
            <a:r>
              <a:rPr lang="en-US" altLang="zh-TW" sz="2400" dirty="0" smtClean="0"/>
              <a:t>will...</a:t>
            </a:r>
            <a:endParaRPr lang="zh-TW" altLang="en-US" sz="2400" dirty="0"/>
          </a:p>
          <a:p>
            <a:pPr marL="45720" indent="0">
              <a:buNone/>
            </a:pPr>
            <a:endParaRPr lang="zh-TW" altLang="en-US"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139350859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312</TotalTime>
  <Words>1523</Words>
  <Application>Microsoft Macintosh PowerPoint</Application>
  <PresentationFormat>On-screen Show (4:3)</PresentationFormat>
  <Paragraphs>178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Grid</vt:lpstr>
      <vt:lpstr>Unit 11 Sadder But Wiser 6.11</vt:lpstr>
      <vt:lpstr>Lesson Plan</vt:lpstr>
      <vt:lpstr>Role-Play: Advice or  Criticism</vt:lpstr>
      <vt:lpstr>Frasier!</vt:lpstr>
      <vt:lpstr>PowerPoint Presentation</vt:lpstr>
      <vt:lpstr>Frasier clip</vt:lpstr>
      <vt:lpstr>PowerPoint Presentation</vt:lpstr>
      <vt:lpstr>PowerPoint Presentation</vt:lpstr>
      <vt:lpstr>PowerPoint Presentation</vt:lpstr>
      <vt:lpstr>PowerPoint Presentation</vt:lpstr>
      <vt:lpstr>PowerPoint Presentation</vt:lpstr>
      <vt:lpstr>PowerPoint Presentation</vt:lpstr>
      <vt:lpstr>HW Check</vt:lpstr>
      <vt:lpstr>HW Check</vt:lpstr>
      <vt:lpstr>Hw 4</vt:lpstr>
      <vt:lpstr>3rd Condiontional</vt:lpstr>
      <vt:lpstr>PowerPoint Presentation</vt:lpstr>
      <vt:lpstr>Pronunciation</vt:lpstr>
      <vt:lpstr>PowerPoint Presentation</vt:lpstr>
      <vt:lpstr>Answers (p 113):</vt:lpstr>
      <vt:lpstr>Writing- persuasive essay</vt:lpstr>
      <vt:lpstr>Time square</vt:lpstr>
      <vt:lpstr>Closed to traffic</vt:lpstr>
      <vt:lpstr>Back to time square</vt:lpstr>
      <vt:lpstr>debate! </vt:lpstr>
      <vt:lpstr>PowerPoint Presentation</vt:lpstr>
      <vt:lpstr>Presentations</vt:lpstr>
      <vt:lpstr>HW/Exit Ticket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11 Sadder But Wiser 6.11</dc:title>
  <dc:creator>Andras Molnar</dc:creator>
  <cp:lastModifiedBy>Andras Molnar</cp:lastModifiedBy>
  <cp:revision>22</cp:revision>
  <dcterms:created xsi:type="dcterms:W3CDTF">2014-06-10T18:25:40Z</dcterms:created>
  <dcterms:modified xsi:type="dcterms:W3CDTF">2014-06-11T17:32:40Z</dcterms:modified>
</cp:coreProperties>
</file>