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1" r:id="rId3"/>
    <p:sldId id="257" r:id="rId4"/>
    <p:sldId id="262" r:id="rId5"/>
    <p:sldId id="258" r:id="rId6"/>
    <p:sldId id="259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64" r:id="rId15"/>
    <p:sldId id="263" r:id="rId16"/>
    <p:sldId id="266" r:id="rId17"/>
    <p:sldId id="267" r:id="rId18"/>
    <p:sldId id="268" r:id="rId19"/>
    <p:sldId id="281" r:id="rId20"/>
    <p:sldId id="282" r:id="rId21"/>
    <p:sldId id="283" r:id="rId22"/>
    <p:sldId id="284" r:id="rId23"/>
    <p:sldId id="271" r:id="rId24"/>
    <p:sldId id="272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4D14C-A4C1-4C1D-9C31-CD30157E29CB}" type="datetimeFigureOut">
              <a:rPr lang="zh-TW" altLang="en-US" smtClean="0"/>
              <a:t>6/10/14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92F21-7CBC-4480-929C-BC6DFF9B85C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5273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F21-7CBC-4480-929C-BC6DFF9B85C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7872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vocab: fish/fishes, bacterium/</a:t>
            </a:r>
            <a:r>
              <a:rPr lang="en-US" altLang="zh-TW" baseline="0" dirty="0" smtClean="0"/>
              <a:t> bacteria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F21-7CBC-4480-929C-BC6DFF9B85CC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442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6B46BD-D948-428A-ADB0-A31B0272EB1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30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50</a:t>
            </a:r>
            <a:endParaRPr lang="zh-TW" altLang="en-US" dirty="0">
              <a:latin typeface="+mn-lt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F21-7CBC-4480-929C-BC6DFF9B85CC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7690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1:12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92F21-7CBC-4480-929C-BC6DFF9B85CC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4344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6/10/14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6/10/14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0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0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Ruey</a:t>
            </a:r>
            <a:r>
              <a:rPr lang="en-US" dirty="0" smtClean="0"/>
              <a:t>-Ying &amp; Andras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11: </a:t>
            </a:r>
            <a:br>
              <a:rPr lang="en-US" dirty="0" smtClean="0"/>
            </a:br>
            <a:r>
              <a:rPr lang="en-US" dirty="0" smtClean="0"/>
              <a:t>Sadder but wiser</a:t>
            </a:r>
            <a:br>
              <a:rPr lang="en-US" dirty="0" smtClean="0"/>
            </a:br>
            <a:r>
              <a:rPr lang="en-US" dirty="0" smtClean="0"/>
              <a:t>6.10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1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590249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You and your friend are going to the beach on his car. However, the car ran out of gas and stopped on the highway. </a:t>
            </a:r>
          </a:p>
          <a:p>
            <a:pPr marL="45720" indent="0">
              <a:buNone/>
            </a:pPr>
            <a:endParaRPr lang="en-US" altLang="zh-TW" sz="2800" dirty="0" smtClean="0"/>
          </a:p>
          <a:p>
            <a:r>
              <a:rPr lang="en-US" altLang="zh-TW" sz="2800" dirty="0" smtClean="0"/>
              <a:t>What could your friend have done to prevent this situation?</a:t>
            </a:r>
          </a:p>
          <a:p>
            <a:r>
              <a:rPr lang="en-US" altLang="zh-TW" sz="2800" dirty="0" smtClean="0"/>
              <a:t>What would you advise your friend to do now?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imagine a similar scenario...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353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srgbClr val="C66951"/>
              </a:buClr>
            </a:pPr>
            <a:r>
              <a:rPr lang="en-US" altLang="zh-TW" sz="2800" dirty="0">
                <a:solidFill>
                  <a:srgbClr val="534949"/>
                </a:solidFill>
              </a:rPr>
              <a:t>Read Conversation </a:t>
            </a:r>
            <a:r>
              <a:rPr lang="en-US" altLang="zh-TW" sz="2800" dirty="0" smtClean="0">
                <a:solidFill>
                  <a:srgbClr val="534949"/>
                </a:solidFill>
              </a:rPr>
              <a:t>B (p.108)</a:t>
            </a:r>
          </a:p>
          <a:p>
            <a:pPr marL="45720" lvl="0" indent="0">
              <a:buClr>
                <a:srgbClr val="C66951"/>
              </a:buClr>
              <a:buNone/>
            </a:pPr>
            <a:endParaRPr lang="en-US" altLang="zh-TW" sz="2800" dirty="0">
              <a:solidFill>
                <a:srgbClr val="534949"/>
              </a:solidFill>
            </a:endParaRPr>
          </a:p>
          <a:p>
            <a:pPr lvl="0">
              <a:buClr>
                <a:srgbClr val="C66951"/>
              </a:buClr>
            </a:pPr>
            <a:r>
              <a:rPr lang="en-US" altLang="zh-TW" sz="2800" dirty="0">
                <a:solidFill>
                  <a:srgbClr val="534949"/>
                </a:solidFill>
              </a:rPr>
              <a:t>Who is the sadder but wiser person</a:t>
            </a:r>
            <a:r>
              <a:rPr lang="en-US" altLang="zh-TW" sz="2800" dirty="0" smtClean="0">
                <a:solidFill>
                  <a:srgbClr val="534949"/>
                </a:solidFill>
              </a:rPr>
              <a:t>?</a:t>
            </a:r>
          </a:p>
          <a:p>
            <a:pPr lvl="0">
              <a:buClr>
                <a:srgbClr val="C66951"/>
              </a:buClr>
            </a:pPr>
            <a:r>
              <a:rPr lang="en-US" altLang="zh-TW" sz="2800" dirty="0" smtClean="0">
                <a:solidFill>
                  <a:srgbClr val="534949"/>
                </a:solidFill>
              </a:rPr>
              <a:t>What is wrong with him?</a:t>
            </a:r>
            <a:endParaRPr lang="en-US" altLang="zh-TW" sz="2800" dirty="0">
              <a:solidFill>
                <a:srgbClr val="534949"/>
              </a:solidFill>
            </a:endParaRPr>
          </a:p>
          <a:p>
            <a:pPr lvl="0">
              <a:buClr>
                <a:srgbClr val="C66951"/>
              </a:buClr>
            </a:pPr>
            <a:r>
              <a:rPr lang="en-US" altLang="zh-TW" sz="2800" dirty="0">
                <a:solidFill>
                  <a:srgbClr val="534949"/>
                </a:solidFill>
              </a:rPr>
              <a:t>What </a:t>
            </a:r>
            <a:r>
              <a:rPr lang="en-US" altLang="zh-TW" sz="2800" dirty="0" smtClean="0">
                <a:solidFill>
                  <a:srgbClr val="534949"/>
                </a:solidFill>
              </a:rPr>
              <a:t>had the doctor previously advised?</a:t>
            </a:r>
            <a:endParaRPr lang="en-US" altLang="zh-TW" dirty="0"/>
          </a:p>
          <a:p>
            <a:pPr lvl="0">
              <a:buClr>
                <a:srgbClr val="C66951"/>
              </a:buClr>
            </a:pPr>
            <a:r>
              <a:rPr lang="en-US" altLang="zh-TW" sz="2800" dirty="0" smtClean="0">
                <a:solidFill>
                  <a:srgbClr val="534949"/>
                </a:solidFill>
              </a:rPr>
              <a:t>What does the doctor advise the patient to do now?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Doctor’s visit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890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You sprained your ankle a few days ago. You thought it was not a big deal, so you continued to walk around. However, your ankle got worse and now you can barely walk. You decide to visit a doctor.</a:t>
            </a:r>
          </a:p>
          <a:p>
            <a:endParaRPr lang="en-US" altLang="zh-TW" sz="2800" dirty="0" smtClean="0"/>
          </a:p>
          <a:p>
            <a:r>
              <a:rPr lang="en-US" altLang="zh-TW" sz="2800" dirty="0" smtClean="0"/>
              <a:t>What could you have done to prevent this situation?</a:t>
            </a:r>
            <a:endParaRPr lang="en-US" altLang="zh-TW" sz="2800" dirty="0"/>
          </a:p>
          <a:p>
            <a:r>
              <a:rPr lang="en-US" altLang="zh-TW" sz="2800" dirty="0" smtClean="0"/>
              <a:t>What might your doctor advise you to do now?</a:t>
            </a:r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imagine a similar scenario...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1170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1. h</a:t>
            </a:r>
          </a:p>
          <a:p>
            <a:r>
              <a:rPr lang="en-US" altLang="zh-TW" sz="2800" dirty="0" smtClean="0"/>
              <a:t>2. d</a:t>
            </a:r>
          </a:p>
          <a:p>
            <a:r>
              <a:rPr lang="en-US" altLang="zh-TW" sz="2800" dirty="0" smtClean="0"/>
              <a:t>3. g</a:t>
            </a:r>
          </a:p>
          <a:p>
            <a:r>
              <a:rPr lang="en-US" altLang="zh-TW" sz="2800" dirty="0" smtClean="0"/>
              <a:t>4. f</a:t>
            </a:r>
          </a:p>
          <a:p>
            <a:r>
              <a:rPr lang="en-US" altLang="zh-TW" sz="2800" dirty="0" smtClean="0"/>
              <a:t>5. c</a:t>
            </a:r>
          </a:p>
          <a:p>
            <a:r>
              <a:rPr lang="en-US" altLang="zh-TW" sz="2800" dirty="0" smtClean="0"/>
              <a:t>6. a</a:t>
            </a:r>
          </a:p>
          <a:p>
            <a:r>
              <a:rPr lang="en-US" altLang="zh-TW" sz="2800" dirty="0" smtClean="0"/>
              <a:t>7. b</a:t>
            </a:r>
          </a:p>
          <a:p>
            <a:r>
              <a:rPr lang="en-US" altLang="zh-TW" sz="2800" dirty="0" smtClean="0"/>
              <a:t>8. </a:t>
            </a:r>
            <a:r>
              <a:rPr lang="en-US" altLang="zh-TW" sz="2800" dirty="0"/>
              <a:t>e</a:t>
            </a:r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Vocabulary check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4344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You should have asked for directions.</a:t>
            </a:r>
          </a:p>
          <a:p>
            <a:pPr marL="502920" indent="-457200">
              <a:buFont typeface="+mj-lt"/>
              <a:buAutoNum type="arabicPeriod"/>
            </a:pPr>
            <a:endParaRPr lang="en-US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You should have set your alarm clock.</a:t>
            </a:r>
          </a:p>
          <a:p>
            <a:pPr marL="502920" indent="-457200">
              <a:buFont typeface="+mj-lt"/>
              <a:buAutoNum type="arabicPeriod"/>
            </a:pPr>
            <a:endParaRPr lang="en-US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You should have worn more comfortable shoes.</a:t>
            </a:r>
          </a:p>
          <a:p>
            <a:pPr marL="502920" indent="-457200">
              <a:buFont typeface="+mj-lt"/>
              <a:buAutoNum type="arabicPeriod"/>
            </a:pPr>
            <a:endParaRPr lang="en-US" sz="2400" dirty="0" smtClean="0"/>
          </a:p>
          <a:p>
            <a:pPr marL="502920" indent="-457200">
              <a:buFont typeface="+mj-lt"/>
              <a:buAutoNum type="arabicPeriod"/>
            </a:pPr>
            <a:r>
              <a:rPr lang="en-US" sz="2400" dirty="0" smtClean="0"/>
              <a:t>You should have tried them on in the store.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HW Check, p 109</a:t>
            </a:r>
            <a:endParaRPr lang="en-US" dirty="0"/>
          </a:p>
        </p:txBody>
      </p:sp>
      <p:pic>
        <p:nvPicPr>
          <p:cNvPr id="5" name="Picture 4" descr="Screen shot 2014-06-09 at 10.31.5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0" y="130210"/>
            <a:ext cx="2844800" cy="1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Advice, Criticism, Regret</a:t>
            </a:r>
          </a:p>
          <a:p>
            <a:pPr marL="45720" indent="0">
              <a:buNone/>
            </a:pPr>
            <a:endParaRPr lang="en-US" sz="2400" dirty="0"/>
          </a:p>
          <a:p>
            <a:r>
              <a:rPr lang="en-US" sz="2400" dirty="0" smtClean="0"/>
              <a:t>Use should (not) + have + past participle</a:t>
            </a:r>
          </a:p>
          <a:p>
            <a:r>
              <a:rPr lang="en-US" sz="2400" dirty="0" smtClean="0"/>
              <a:t>OR use ought (not) to + have + past participle</a:t>
            </a:r>
          </a:p>
          <a:p>
            <a:r>
              <a:rPr lang="en-US" sz="2400" dirty="0" smtClean="0"/>
              <a:t>BUT, what does this mean?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Grammar!</a:t>
            </a:r>
            <a:endParaRPr lang="en-US" dirty="0"/>
          </a:p>
        </p:txBody>
      </p:sp>
      <p:pic>
        <p:nvPicPr>
          <p:cNvPr id="7" name="Picture 6" descr="Screen shot 2014-06-09 at 10.32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20" y="159622"/>
            <a:ext cx="2844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16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altLang="zh-TW" dirty="0"/>
              <a:t>Dear Abby,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altLang="zh-TW" dirty="0"/>
              <a:t>My boyfriend and I just moved to this new city together because my boyfriend, Adam, is going to graduate school. We hadn't lived together before, and I'm not sure I'm doing the right thing. 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altLang="zh-TW" dirty="0"/>
              <a:t>I’m working and paying for everything, and Adam is just going to school. He thinks this is a fair trade-off because "we won't have to worry about money at all" once he has completed his education.</a:t>
            </a:r>
            <a:endParaRPr lang="zh-TW" altLang="zh-TW" dirty="0"/>
          </a:p>
          <a:p>
            <a:pPr marL="45720" indent="0">
              <a:spcBef>
                <a:spcPts val="1200"/>
              </a:spcBef>
              <a:buNone/>
            </a:pPr>
            <a:r>
              <a:rPr lang="en-US" altLang="zh-TW" dirty="0"/>
              <a:t>Abby, I don't think he cares that it's ME moving here with him. How can I find out his true feelings and intentions? I do love him, but I worry this will end badly. Please give me some advice.</a:t>
            </a:r>
            <a:endParaRPr lang="zh-TW" altLang="zh-TW" dirty="0"/>
          </a:p>
          <a:p>
            <a:pPr marL="45720" indent="0" algn="r" latinLnBrk="1">
              <a:buNone/>
            </a:pPr>
            <a:r>
              <a:rPr lang="en-US" altLang="zh-TW" dirty="0"/>
              <a:t>--Move to Indiana</a:t>
            </a:r>
            <a:endParaRPr lang="zh-TW" altLang="zh-TW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She’s Back!!!!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8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48835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</a:rPr>
              <a:t>Try the worksheet: 3 minutes.</a:t>
            </a:r>
          </a:p>
          <a:p>
            <a:r>
              <a:rPr lang="en-US" altLang="zh-TW" sz="2400" b="1" dirty="0" smtClean="0">
                <a:solidFill>
                  <a:schemeClr val="tx1"/>
                </a:solidFill>
              </a:rPr>
              <a:t>Raise you hand when you are done.</a:t>
            </a:r>
          </a:p>
          <a:p>
            <a:pPr marL="45720" indent="0">
              <a:buNone/>
            </a:pPr>
            <a:endParaRPr lang="en-US" altLang="zh-TW" sz="2400" b="1" dirty="0" smtClean="0">
              <a:solidFill>
                <a:srgbClr val="FF0000"/>
              </a:solidFill>
            </a:endParaRPr>
          </a:p>
          <a:p>
            <a:pPr marL="45720" indent="0">
              <a:buNone/>
            </a:pPr>
            <a:r>
              <a:rPr lang="en-US" altLang="zh-TW" sz="2400" b="1" dirty="0" smtClean="0">
                <a:solidFill>
                  <a:srgbClr val="FF0000"/>
                </a:solidFill>
              </a:rPr>
              <a:t>What was her advice?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r>
              <a:rPr lang="en-US" altLang="zh-TW" sz="2400" b="1" dirty="0" smtClean="0">
                <a:solidFill>
                  <a:srgbClr val="FF0000"/>
                </a:solidFill>
              </a:rPr>
              <a:t>You </a:t>
            </a:r>
            <a:r>
              <a:rPr lang="en-US" altLang="zh-TW" sz="2400" b="1" dirty="0">
                <a:solidFill>
                  <a:srgbClr val="FF0000"/>
                </a:solidFill>
              </a:rPr>
              <a:t>should listen to </a:t>
            </a:r>
            <a:r>
              <a:rPr lang="en-US" altLang="zh-TW" sz="2400" b="1" dirty="0" smtClean="0">
                <a:solidFill>
                  <a:srgbClr val="FF0000"/>
                </a:solidFill>
              </a:rPr>
              <a:t>it. </a:t>
            </a:r>
          </a:p>
          <a:p>
            <a:pPr lvl="1"/>
            <a:r>
              <a:rPr lang="en-US" sz="2400" b="1" dirty="0" smtClean="0">
                <a:solidFill>
                  <a:schemeClr val="tx1"/>
                </a:solidFill>
              </a:rPr>
              <a:t>Listen to what? Her woman’s intuition.</a:t>
            </a:r>
          </a:p>
          <a:p>
            <a:pPr lvl="1"/>
            <a:endParaRPr lang="en-US" sz="2400" b="1" dirty="0">
              <a:solidFill>
                <a:schemeClr val="tx1"/>
              </a:solidFill>
            </a:endParaRPr>
          </a:p>
          <a:p>
            <a:r>
              <a:rPr lang="en-US" sz="2600" b="1" dirty="0" smtClean="0">
                <a:solidFill>
                  <a:schemeClr val="tx1"/>
                </a:solidFill>
              </a:rPr>
              <a:t>You should …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You should have …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Should I have … ?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I  (or it) should have …</a:t>
            </a:r>
          </a:p>
          <a:p>
            <a:r>
              <a:rPr lang="en-US" sz="2600" b="1" dirty="0" smtClean="0">
                <a:solidFill>
                  <a:schemeClr val="tx1"/>
                </a:solidFill>
              </a:rPr>
              <a:t>(What is in the book? Advice, criticism, or regret?)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What is your advice?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67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may/might break up with him.</a:t>
            </a:r>
          </a:p>
          <a:p>
            <a:r>
              <a:rPr lang="en-US" dirty="0" smtClean="0"/>
              <a:t>You could break up with him.</a:t>
            </a:r>
          </a:p>
          <a:p>
            <a:r>
              <a:rPr lang="en-US" dirty="0" smtClean="0"/>
              <a:t>You should break up with him</a:t>
            </a:r>
          </a:p>
          <a:p>
            <a:endParaRPr lang="en-US" dirty="0"/>
          </a:p>
          <a:p>
            <a:r>
              <a:rPr lang="en-US" dirty="0" smtClean="0"/>
              <a:t>He might have bought the book, but I don’t know.</a:t>
            </a:r>
          </a:p>
          <a:p>
            <a:r>
              <a:rPr lang="en-US" dirty="0" smtClean="0"/>
              <a:t>He could have bought the book, but I’m not sure.</a:t>
            </a:r>
          </a:p>
          <a:p>
            <a:r>
              <a:rPr lang="en-US" dirty="0" smtClean="0"/>
              <a:t>He should have bought the book, now there are none left, so he can’t.</a:t>
            </a:r>
          </a:p>
          <a:p>
            <a:endParaRPr lang="en-US" dirty="0"/>
          </a:p>
          <a:p>
            <a:r>
              <a:rPr lang="en-US" dirty="0" smtClean="0"/>
              <a:t>You could not have listened to him. He wasn’t there!</a:t>
            </a:r>
          </a:p>
          <a:p>
            <a:r>
              <a:rPr lang="en-US" dirty="0" smtClean="0"/>
              <a:t>You should not have listened to him. He told you something incorrect.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May/might/Could </a:t>
            </a:r>
            <a:r>
              <a:rPr lang="en-US" dirty="0" err="1" smtClean="0"/>
              <a:t>vs</a:t>
            </a:r>
            <a:r>
              <a:rPr lang="en-US" dirty="0" smtClean="0"/>
              <a:t> Should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675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endParaRPr lang="en-US" altLang="zh-TW" sz="2800" dirty="0" smtClean="0"/>
          </a:p>
          <a:p>
            <a:pPr>
              <a:spcBef>
                <a:spcPts val="1200"/>
              </a:spcBef>
            </a:pPr>
            <a:r>
              <a:rPr lang="en-US" altLang="zh-TW" sz="2800" dirty="0" smtClean="0"/>
              <a:t>How is job performance evaluated in your work place?</a:t>
            </a:r>
          </a:p>
          <a:p>
            <a:pPr>
              <a:spcBef>
                <a:spcPts val="1200"/>
              </a:spcBef>
            </a:pPr>
            <a:r>
              <a:rPr lang="en-US" altLang="zh-TW" sz="2800" dirty="0" smtClean="0"/>
              <a:t>How do you deal with people who work well in your work place in your own culture? What about those who do not?</a:t>
            </a:r>
          </a:p>
          <a:p>
            <a:pPr>
              <a:spcBef>
                <a:spcPts val="1200"/>
              </a:spcBef>
            </a:pPr>
            <a:r>
              <a:rPr lang="en-US" altLang="zh-TW" sz="2800" dirty="0" smtClean="0"/>
              <a:t>How is it different in the US?</a:t>
            </a:r>
          </a:p>
          <a:p>
            <a:endParaRPr lang="en-US" altLang="zh-TW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job performance</a:t>
            </a:r>
            <a:endParaRPr lang="zh-TW" altLang="en-US" dirty="0"/>
          </a:p>
        </p:txBody>
      </p:sp>
      <p:pic>
        <p:nvPicPr>
          <p:cNvPr id="4" name="Picture 3" descr="Screen shot 2014-06-09 at 10.32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1" y="117510"/>
            <a:ext cx="28575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10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Structure Log</a:t>
            </a:r>
          </a:p>
          <a:p>
            <a:r>
              <a:rPr lang="en-US" sz="2400" dirty="0" smtClean="0"/>
              <a:t>Hand back tests</a:t>
            </a:r>
          </a:p>
          <a:p>
            <a:r>
              <a:rPr lang="en-US" sz="2400" dirty="0" smtClean="0"/>
              <a:t>Figure It Out (Reading about Advice)</a:t>
            </a:r>
          </a:p>
          <a:p>
            <a:r>
              <a:rPr lang="en-US" sz="2400" dirty="0" smtClean="0"/>
              <a:t>HW Check</a:t>
            </a:r>
          </a:p>
          <a:p>
            <a:r>
              <a:rPr lang="en-US" sz="2400" dirty="0" smtClean="0"/>
              <a:t>Grammar point: should + have + past participle</a:t>
            </a:r>
          </a:p>
          <a:p>
            <a:r>
              <a:rPr lang="en-US" sz="2400" dirty="0" smtClean="0"/>
              <a:t>Listening + Speaking: How does your culture deal with compliments and criticism?</a:t>
            </a:r>
          </a:p>
          <a:p>
            <a:r>
              <a:rPr lang="en-US" sz="2400" dirty="0" smtClean="0"/>
              <a:t>Andras Presents… Surprise!</a:t>
            </a:r>
          </a:p>
          <a:p>
            <a:r>
              <a:rPr lang="en-US" sz="2400" dirty="0" smtClean="0"/>
              <a:t>HW/Exit Ticket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Today’s Lesson</a:t>
            </a:r>
            <a:endParaRPr lang="en-US" dirty="0"/>
          </a:p>
        </p:txBody>
      </p:sp>
      <p:pic>
        <p:nvPicPr>
          <p:cNvPr id="4" name="Picture 3" descr="Screen shot 2014-06-09 at 10.31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29" y="130210"/>
            <a:ext cx="28321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15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altLang="zh-TW" sz="2800" dirty="0" smtClean="0"/>
              <a:t>You’ll listen to a conversation between the Personnel Director and students.</a:t>
            </a:r>
          </a:p>
          <a:p>
            <a:pPr>
              <a:spcBef>
                <a:spcPts val="1200"/>
              </a:spcBef>
            </a:pPr>
            <a:r>
              <a:rPr lang="en-US" altLang="zh-TW" sz="2800" dirty="0" smtClean="0"/>
              <a:t>Making inferences: use the knowledge you have about the situation as well as other information that is explicitly stated.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Listen and make inferences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2748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altLang="zh-TW" sz="2800" dirty="0"/>
              <a:t>Read the questions of Conversation 1.</a:t>
            </a:r>
          </a:p>
          <a:p>
            <a:pPr>
              <a:spcBef>
                <a:spcPts val="1200"/>
              </a:spcBef>
            </a:pPr>
            <a:r>
              <a:rPr lang="en-US" altLang="zh-TW" sz="2800" dirty="0"/>
              <a:t>Listen and make inferences. </a:t>
            </a:r>
            <a:endParaRPr lang="zh-TW" altLang="en-US" sz="2800" dirty="0"/>
          </a:p>
          <a:p>
            <a:endParaRPr lang="en-US" altLang="zh-TW" sz="2800" dirty="0" smtClean="0"/>
          </a:p>
          <a:p>
            <a:endParaRPr lang="en-US" altLang="zh-TW" sz="2800" dirty="0"/>
          </a:p>
          <a:p>
            <a:r>
              <a:rPr lang="en-US" altLang="zh-TW" sz="2800" dirty="0" smtClean="0"/>
              <a:t>a. N</a:t>
            </a:r>
          </a:p>
          <a:p>
            <a:r>
              <a:rPr lang="en-US" altLang="zh-TW" sz="2800" dirty="0" smtClean="0"/>
              <a:t>b. N</a:t>
            </a:r>
          </a:p>
          <a:p>
            <a:r>
              <a:rPr lang="en-US" altLang="zh-TW" sz="2800" dirty="0" smtClean="0"/>
              <a:t>c. Y</a:t>
            </a:r>
          </a:p>
          <a:p>
            <a:r>
              <a:rPr lang="en-US" altLang="zh-TW" sz="2800" dirty="0" smtClean="0"/>
              <a:t>d. Y</a:t>
            </a:r>
          </a:p>
          <a:p>
            <a:pPr marL="45720" indent="0">
              <a:buNone/>
            </a:pPr>
            <a:endParaRPr lang="en-US" altLang="zh-TW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Conversation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99947" y="25558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92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1200"/>
              </a:spcBef>
              <a:buClr>
                <a:srgbClr val="C66951"/>
              </a:buClr>
            </a:pPr>
            <a:r>
              <a:rPr lang="en-US" altLang="zh-TW" sz="2800" dirty="0">
                <a:solidFill>
                  <a:srgbClr val="534949"/>
                </a:solidFill>
              </a:rPr>
              <a:t>Read the questions of Conversation </a:t>
            </a:r>
            <a:r>
              <a:rPr lang="en-US" altLang="zh-TW" sz="2800" dirty="0" smtClean="0">
                <a:solidFill>
                  <a:srgbClr val="534949"/>
                </a:solidFill>
              </a:rPr>
              <a:t>2.</a:t>
            </a:r>
            <a:endParaRPr lang="en-US" altLang="zh-TW" sz="2800" dirty="0">
              <a:solidFill>
                <a:srgbClr val="534949"/>
              </a:solidFill>
            </a:endParaRP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r>
              <a:rPr lang="en-US" altLang="zh-TW" sz="2800" dirty="0">
                <a:solidFill>
                  <a:srgbClr val="534949"/>
                </a:solidFill>
              </a:rPr>
              <a:t>Listen and make inferences</a:t>
            </a:r>
            <a:r>
              <a:rPr lang="en-US" altLang="zh-TW" sz="2800" dirty="0" smtClean="0">
                <a:solidFill>
                  <a:srgbClr val="534949"/>
                </a:solidFill>
              </a:rPr>
              <a:t>.</a:t>
            </a: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endParaRPr lang="en-US" altLang="zh-TW" sz="2800" dirty="0">
              <a:solidFill>
                <a:srgbClr val="534949"/>
              </a:solidFill>
            </a:endParaRP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endParaRPr lang="en-US" altLang="zh-TW" sz="2800" dirty="0" smtClean="0">
              <a:solidFill>
                <a:srgbClr val="534949"/>
              </a:solidFill>
            </a:endParaRP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r>
              <a:rPr lang="en-US" altLang="zh-TW" sz="2800" dirty="0" smtClean="0">
                <a:solidFill>
                  <a:srgbClr val="534949"/>
                </a:solidFill>
              </a:rPr>
              <a:t>a. Y</a:t>
            </a: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r>
              <a:rPr lang="en-US" altLang="zh-TW" sz="2800" dirty="0" smtClean="0">
                <a:solidFill>
                  <a:srgbClr val="534949"/>
                </a:solidFill>
              </a:rPr>
              <a:t>b. Y</a:t>
            </a: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r>
              <a:rPr lang="en-US" altLang="zh-TW" sz="2800" dirty="0" smtClean="0">
                <a:solidFill>
                  <a:srgbClr val="534949"/>
                </a:solidFill>
              </a:rPr>
              <a:t>c. N</a:t>
            </a:r>
          </a:p>
          <a:p>
            <a:pPr lvl="0">
              <a:spcBef>
                <a:spcPts val="1200"/>
              </a:spcBef>
              <a:buClr>
                <a:srgbClr val="C66951"/>
              </a:buClr>
            </a:pPr>
            <a:r>
              <a:rPr lang="en-US" altLang="zh-TW" sz="2800" dirty="0" smtClean="0">
                <a:solidFill>
                  <a:srgbClr val="534949"/>
                </a:solidFill>
              </a:rPr>
              <a:t>d. Y </a:t>
            </a:r>
            <a:endParaRPr lang="zh-TW" altLang="en-US" sz="2800" dirty="0">
              <a:solidFill>
                <a:srgbClr val="534949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" name="Conversation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69770" y="2404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9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to pay attention to:</a:t>
            </a:r>
          </a:p>
          <a:p>
            <a:endParaRPr lang="en-US" dirty="0"/>
          </a:p>
          <a:p>
            <a:r>
              <a:rPr lang="en-US" dirty="0" smtClean="0"/>
              <a:t>Does the story get your attention</a:t>
            </a:r>
          </a:p>
          <a:p>
            <a:r>
              <a:rPr lang="en-US" dirty="0" smtClean="0"/>
              <a:t>Body Language</a:t>
            </a:r>
          </a:p>
          <a:p>
            <a:r>
              <a:rPr lang="en-US" dirty="0" smtClean="0"/>
              <a:t>Speech speed and volume</a:t>
            </a:r>
          </a:p>
          <a:p>
            <a:r>
              <a:rPr lang="en-US" dirty="0" smtClean="0"/>
              <a:t>Pronunciation</a:t>
            </a:r>
          </a:p>
          <a:p>
            <a:r>
              <a:rPr lang="en-US" dirty="0" smtClean="0"/>
              <a:t>Have </a:t>
            </a:r>
            <a:r>
              <a:rPr lang="en-US" smtClean="0"/>
              <a:t>fun!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Presentation</a:t>
            </a:r>
            <a:endParaRPr lang="en-US" dirty="0"/>
          </a:p>
        </p:txBody>
      </p:sp>
      <p:pic>
        <p:nvPicPr>
          <p:cNvPr id="4" name="Picture 3" descr="Screen shot 2014-06-09 at 10.3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1229" y="146923"/>
            <a:ext cx="2857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57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4681450"/>
          </a:xfrm>
        </p:spPr>
        <p:txBody>
          <a:bodyPr>
            <a:normAutofit/>
          </a:bodyPr>
          <a:lstStyle/>
          <a:p>
            <a:pPr lvl="0"/>
            <a:r>
              <a:rPr lang="en-US" sz="2200" dirty="0"/>
              <a:t>Textbook practice 2 , 3, and </a:t>
            </a:r>
            <a:r>
              <a:rPr lang="en-US" sz="2200" dirty="0" smtClean="0"/>
              <a:t>4 (p 110 + 111)</a:t>
            </a:r>
            <a:endParaRPr lang="en-US" sz="2200" dirty="0"/>
          </a:p>
          <a:p>
            <a:pPr lvl="0"/>
            <a:r>
              <a:rPr lang="en-US" sz="2200" dirty="0"/>
              <a:t>90 </a:t>
            </a:r>
            <a:r>
              <a:rPr lang="en-US" sz="2200" dirty="0" smtClean="0"/>
              <a:t>second audio file </a:t>
            </a:r>
            <a:r>
              <a:rPr lang="en-US" sz="2200" dirty="0"/>
              <a:t>using the grammar point:</a:t>
            </a:r>
          </a:p>
          <a:p>
            <a:pPr lvl="2"/>
            <a:r>
              <a:rPr lang="en-US" sz="2200" dirty="0"/>
              <a:t>You insulted your boss and were fired by him. Try to apologize for what you have done. Tell him/her what you SHOULD have done.</a:t>
            </a:r>
          </a:p>
          <a:p>
            <a:pPr lvl="2"/>
            <a:r>
              <a:rPr lang="en-US" sz="2200" dirty="0"/>
              <a:t>OR</a:t>
            </a:r>
          </a:p>
          <a:p>
            <a:pPr lvl="2"/>
            <a:r>
              <a:rPr lang="en-US" sz="2200" dirty="0"/>
              <a:t>You are a coach and your team just lost the game. Describe what happened and tell them what they ought to have done.</a:t>
            </a:r>
          </a:p>
          <a:p>
            <a:pPr lvl="0"/>
            <a:r>
              <a:rPr lang="en-US" sz="2200" dirty="0"/>
              <a:t>Optional: </a:t>
            </a:r>
            <a:r>
              <a:rPr lang="en-US" sz="2200" dirty="0" smtClean="0"/>
              <a:t>p 108 </a:t>
            </a:r>
            <a:r>
              <a:rPr lang="en-US" sz="2200" dirty="0"/>
              <a:t>basketball Q+A (note to self, post questions and answers on website in separate docs)</a:t>
            </a:r>
          </a:p>
          <a:p>
            <a:pPr lvl="0"/>
            <a:r>
              <a:rPr lang="en-US" sz="2200" dirty="0"/>
              <a:t>Prep if you have a </a:t>
            </a:r>
            <a:r>
              <a:rPr lang="en-US" sz="2200" dirty="0" smtClean="0"/>
              <a:t>presentation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HW/Exit Ticket</a:t>
            </a:r>
            <a:endParaRPr lang="en-US" dirty="0"/>
          </a:p>
        </p:txBody>
      </p:sp>
      <p:pic>
        <p:nvPicPr>
          <p:cNvPr id="4" name="Picture 3" descr="Screen shot 2014-06-09 at 10.32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11" y="130210"/>
            <a:ext cx="2857500" cy="158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41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259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410242"/>
            <a:ext cx="8407893" cy="544775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Let’s take a </a:t>
            </a:r>
            <a:r>
              <a:rPr lang="en-US" dirty="0" smtClean="0"/>
              <a:t>look: here are some of the </a:t>
            </a:r>
            <a:r>
              <a:rPr lang="en-US" dirty="0" smtClean="0"/>
              <a:t>p</a:t>
            </a:r>
            <a:r>
              <a:rPr lang="en-US" dirty="0" smtClean="0"/>
              <a:t>hrases from the structure log:</a:t>
            </a:r>
          </a:p>
          <a:p>
            <a:pPr marL="45720" indent="0">
              <a:buNone/>
            </a:pPr>
            <a:endParaRPr lang="en-US" dirty="0"/>
          </a:p>
          <a:p>
            <a:pPr marL="502920" indent="-457200">
              <a:buFont typeface="+mj-lt"/>
              <a:buAutoNum type="arabicPeriod"/>
            </a:pPr>
            <a:r>
              <a:rPr lang="en-US" dirty="0" smtClean="0"/>
              <a:t>How </a:t>
            </a:r>
            <a:r>
              <a:rPr lang="en-US" dirty="0"/>
              <a:t>was </a:t>
            </a:r>
            <a:r>
              <a:rPr lang="en-US" dirty="0" smtClean="0"/>
              <a:t>it? Are you flirting </a:t>
            </a:r>
            <a:r>
              <a:rPr lang="en-US" dirty="0"/>
              <a:t>with </a:t>
            </a:r>
            <a:r>
              <a:rPr lang="en-US" dirty="0" smtClean="0"/>
              <a:t>me! 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It is on me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sky is the limit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If you would like to see the world clean, start sweeping in front of your </a:t>
            </a:r>
            <a:r>
              <a:rPr lang="en-US" dirty="0" smtClean="0"/>
              <a:t>house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It isn't a big deal.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It is fashionably late</a:t>
            </a:r>
            <a:r>
              <a:rPr lang="en-US" dirty="0" smtClean="0"/>
              <a:t>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</a:t>
            </a:r>
            <a:r>
              <a:rPr lang="en-US" dirty="0" smtClean="0"/>
              <a:t>tay </a:t>
            </a:r>
            <a:r>
              <a:rPr lang="en-US" dirty="0"/>
              <a:t>in </a:t>
            </a:r>
            <a:r>
              <a:rPr lang="en-US" dirty="0" smtClean="0"/>
              <a:t>touch.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The rats are like cats here! </a:t>
            </a:r>
            <a:endParaRPr lang="en-US" dirty="0" smtClean="0"/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Shake like a </a:t>
            </a:r>
            <a:r>
              <a:rPr lang="en-US" dirty="0" smtClean="0"/>
              <a:t>leaf.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It doesn't sound jelly</a:t>
            </a:r>
            <a:r>
              <a:rPr lang="en-US" dirty="0" smtClean="0"/>
              <a:t>!</a:t>
            </a:r>
          </a:p>
          <a:p>
            <a:pPr marL="502920" indent="-457200">
              <a:buFont typeface="+mj-lt"/>
              <a:buAutoNum type="arabicPeriod"/>
            </a:pPr>
            <a:r>
              <a:rPr lang="en-US" dirty="0"/>
              <a:t>Bling Bling</a:t>
            </a:r>
          </a:p>
          <a:p>
            <a:pPr marL="50292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Structure Log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pPr marL="45720" indent="0">
              <a:buNone/>
            </a:pPr>
            <a:endParaRPr lang="en-US" sz="2400" dirty="0" smtClean="0"/>
          </a:p>
          <a:p>
            <a:r>
              <a:rPr lang="en-US" sz="2400" dirty="0" smtClean="0"/>
              <a:t>Reminder: There will be 4 test, and a final.</a:t>
            </a:r>
          </a:p>
          <a:p>
            <a:r>
              <a:rPr lang="en-US" sz="2400" dirty="0" smtClean="0"/>
              <a:t>We are going to drop the lowest grade, so if you did not do well on a test, or missed a test, it is ok. (But try not to miss any)</a:t>
            </a:r>
          </a:p>
          <a:p>
            <a:r>
              <a:rPr lang="en-US" sz="2400" dirty="0" smtClean="0"/>
              <a:t>Unit 10 Test Average: 92% </a:t>
            </a:r>
          </a:p>
          <a:p>
            <a:r>
              <a:rPr lang="en-US" sz="2400" dirty="0" smtClean="0"/>
              <a:t>!!!!! Great!!!!</a:t>
            </a:r>
          </a:p>
          <a:p>
            <a:pPr marL="4572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</a:t>
            </a:r>
            <a:endParaRPr lang="en-US" dirty="0"/>
          </a:p>
        </p:txBody>
      </p:sp>
      <p:pic>
        <p:nvPicPr>
          <p:cNvPr id="4" name="Picture 3" descr="Screen shot 2014-06-09 at 10.31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11" y="130211"/>
            <a:ext cx="28448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82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hoto-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5" b="15055"/>
          <a:stretch>
            <a:fillRect/>
          </a:stretch>
        </p:blipFill>
        <p:spPr>
          <a:xfrm>
            <a:off x="181443" y="1719071"/>
            <a:ext cx="8962557" cy="469816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625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Overall, great!</a:t>
            </a:r>
          </a:p>
          <a:p>
            <a:r>
              <a:rPr lang="en-US" dirty="0" smtClean="0"/>
              <a:t>Structure: we were looking for parts that make up a formal letter:</a:t>
            </a:r>
          </a:p>
          <a:p>
            <a:pPr lvl="1"/>
            <a:r>
              <a:rPr lang="en-US" dirty="0" smtClean="0"/>
              <a:t>Dear XXX</a:t>
            </a:r>
          </a:p>
          <a:p>
            <a:pPr lvl="1"/>
            <a:r>
              <a:rPr lang="en-US" dirty="0" smtClean="0"/>
              <a:t>Thank you for the letter…</a:t>
            </a:r>
          </a:p>
          <a:p>
            <a:pPr lvl="1"/>
            <a:r>
              <a:rPr lang="en-US" dirty="0" smtClean="0"/>
              <a:t>Your claim, and some support</a:t>
            </a:r>
          </a:p>
          <a:p>
            <a:pPr lvl="1"/>
            <a:r>
              <a:rPr lang="en-US" dirty="0" smtClean="0"/>
              <a:t>Thank you.</a:t>
            </a:r>
          </a:p>
          <a:p>
            <a:pPr lvl="1"/>
            <a:r>
              <a:rPr lang="en-US" dirty="0" smtClean="0"/>
              <a:t>Sincerely,</a:t>
            </a:r>
          </a:p>
          <a:p>
            <a:pPr lvl="1"/>
            <a:r>
              <a:rPr lang="en-US" dirty="0" smtClean="0"/>
              <a:t>Your name</a:t>
            </a:r>
          </a:p>
          <a:p>
            <a:r>
              <a:rPr lang="en-US" dirty="0" smtClean="0"/>
              <a:t>Content: Good, solid reasons WHY</a:t>
            </a:r>
          </a:p>
          <a:p>
            <a:r>
              <a:rPr lang="en-US" dirty="0" smtClean="0"/>
              <a:t>Cohesion: Linking words and logical flow</a:t>
            </a:r>
          </a:p>
          <a:p>
            <a:r>
              <a:rPr lang="en-US" dirty="0" smtClean="0"/>
              <a:t>Grammar: Did you use the grammar structure at least twice?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4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What happened?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/>
              <a:t>Figure it </a:t>
            </a:r>
            <a:r>
              <a:rPr lang="en-US" altLang="zh-TW" dirty="0" smtClean="0"/>
              <a:t>out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418" y="2758891"/>
            <a:ext cx="5663233" cy="3771713"/>
          </a:xfrm>
          <a:prstGeom prst="rect">
            <a:avLst/>
          </a:prstGeom>
        </p:spPr>
      </p:pic>
      <p:pic>
        <p:nvPicPr>
          <p:cNvPr id="6" name="Content Placeholder 8" descr="Screen shot 2014-06-09 at 10.31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112" b="-7112"/>
          <a:stretch>
            <a:fillRect/>
          </a:stretch>
        </p:blipFill>
        <p:spPr>
          <a:xfrm>
            <a:off x="5971170" y="0"/>
            <a:ext cx="3022547" cy="275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9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Read Conversation A (p.108)</a:t>
            </a:r>
          </a:p>
          <a:p>
            <a:pPr marL="45720" indent="0">
              <a:buNone/>
            </a:pPr>
            <a:endParaRPr lang="en-US" altLang="zh-TW" sz="2800" dirty="0" smtClean="0"/>
          </a:p>
          <a:p>
            <a:r>
              <a:rPr lang="en-US" altLang="zh-TW" sz="2800" dirty="0"/>
              <a:t>What’s wrong with the car</a:t>
            </a:r>
            <a:r>
              <a:rPr lang="en-US" altLang="zh-TW" sz="2800" dirty="0" smtClean="0"/>
              <a:t>?</a:t>
            </a:r>
          </a:p>
          <a:p>
            <a:r>
              <a:rPr lang="en-US" altLang="zh-TW" sz="2800" dirty="0" smtClean="0"/>
              <a:t>Who is the sadder but wiser person?</a:t>
            </a:r>
          </a:p>
          <a:p>
            <a:r>
              <a:rPr lang="en-US" altLang="zh-TW" sz="2800" dirty="0" smtClean="0"/>
              <a:t>What advice had he received before he bought the car?</a:t>
            </a:r>
          </a:p>
          <a:p>
            <a:r>
              <a:rPr lang="en-US" altLang="zh-TW" sz="2800" dirty="0" smtClean="0"/>
              <a:t>Does </a:t>
            </a:r>
            <a:r>
              <a:rPr lang="en-US" altLang="zh-TW" sz="2800" dirty="0"/>
              <a:t>Hank give Tony advice about the current situation? </a:t>
            </a:r>
          </a:p>
          <a:p>
            <a:endParaRPr lang="en-US" altLang="zh-TW" sz="2800" dirty="0"/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TW" dirty="0" smtClean="0"/>
              <a:t>Car accident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497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What </a:t>
            </a:r>
            <a:r>
              <a:rPr lang="en-US" altLang="zh-TW" sz="2800" dirty="0"/>
              <a:t>is your advice for Tony? What do you think he should do now</a:t>
            </a:r>
            <a:r>
              <a:rPr lang="en-US" altLang="zh-TW" sz="2800" dirty="0" smtClean="0"/>
              <a:t>?</a:t>
            </a:r>
          </a:p>
          <a:p>
            <a:endParaRPr lang="en-US" altLang="zh-TW" sz="2800" dirty="0"/>
          </a:p>
          <a:p>
            <a:r>
              <a:rPr lang="en-US" altLang="zh-TW" sz="2800" dirty="0" smtClean="0"/>
              <a:t>What is the difference between giving advice about the past and giving advice about the current situation?</a:t>
            </a:r>
          </a:p>
          <a:p>
            <a:pPr lvl="1"/>
            <a:r>
              <a:rPr lang="en-US" altLang="zh-TW" sz="2400" dirty="0"/>
              <a:t>Grammar structure</a:t>
            </a:r>
          </a:p>
          <a:p>
            <a:pPr lvl="1"/>
            <a:r>
              <a:rPr lang="en-US" altLang="zh-TW" sz="2400" dirty="0"/>
              <a:t>Tone</a:t>
            </a:r>
          </a:p>
          <a:p>
            <a:endParaRPr lang="zh-TW" altLang="en-US" sz="28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40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161</TotalTime>
  <Words>1233</Words>
  <Application>Microsoft Macintosh PowerPoint</Application>
  <PresentationFormat>On-screen Show (4:3)</PresentationFormat>
  <Paragraphs>178</Paragraphs>
  <Slides>25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Grid</vt:lpstr>
      <vt:lpstr>Unit 11:  Sadder but wiser 6.10</vt:lpstr>
      <vt:lpstr>Today’s Lesson</vt:lpstr>
      <vt:lpstr>Structure Log</vt:lpstr>
      <vt:lpstr>Test</vt:lpstr>
      <vt:lpstr>Tests</vt:lpstr>
      <vt:lpstr>Essays</vt:lpstr>
      <vt:lpstr>Figure it out</vt:lpstr>
      <vt:lpstr>Car accident</vt:lpstr>
      <vt:lpstr>PowerPoint Presentation</vt:lpstr>
      <vt:lpstr>imagine a similar scenario...</vt:lpstr>
      <vt:lpstr>Doctor’s visit</vt:lpstr>
      <vt:lpstr>imagine a similar scenario...</vt:lpstr>
      <vt:lpstr>Vocabulary check</vt:lpstr>
      <vt:lpstr>HW Check, p 109</vt:lpstr>
      <vt:lpstr>Grammar!</vt:lpstr>
      <vt:lpstr>She’s Back!!!!</vt:lpstr>
      <vt:lpstr>What is your advice?</vt:lpstr>
      <vt:lpstr>May/might/Could vs Should</vt:lpstr>
      <vt:lpstr>job performance</vt:lpstr>
      <vt:lpstr>Listen and make inferences</vt:lpstr>
      <vt:lpstr>PowerPoint Presentation</vt:lpstr>
      <vt:lpstr>PowerPoint Presentation</vt:lpstr>
      <vt:lpstr>Presentation</vt:lpstr>
      <vt:lpstr>HW/Exit Ticket</vt:lpstr>
      <vt:lpstr>Later!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11:  Sadder but wiser 6.10</dc:title>
  <dc:creator>Andras Molnar</dc:creator>
  <cp:lastModifiedBy>Andras Molnar</cp:lastModifiedBy>
  <cp:revision>17</cp:revision>
  <dcterms:created xsi:type="dcterms:W3CDTF">2014-06-10T02:08:24Z</dcterms:created>
  <dcterms:modified xsi:type="dcterms:W3CDTF">2014-06-10T12:51:39Z</dcterms:modified>
</cp:coreProperties>
</file>