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0"/>
  </p:notes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  <p:sldId id="259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73B9-894C-440C-B424-4C02599F5304}" type="datetimeFigureOut">
              <a:rPr lang="zh-TW" altLang="en-US" smtClean="0"/>
              <a:t>2014/05/29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3D3CA-470F-48C8-8B36-2FAF40128A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56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F9E1-A89E-404F-9B4D-87FA3D40C731}" type="slidenum">
              <a:rPr lang="zh-TW" altLang="en-US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3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2973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8143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274E606-8EF0-454A-AF9A-B78F0C0734FB}" type="datetimeFigureOut">
              <a:rPr lang="zh-TW" altLang="en-US" smtClean="0">
                <a:solidFill>
                  <a:prstClr val="white"/>
                </a:solidFill>
              </a:rPr>
              <a:pPr/>
              <a:t>2014/05/28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91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18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97152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8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0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124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80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4572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807036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963919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74E606-8EF0-454A-AF9A-B78F0C0734FB}" type="datetimeFigureOut">
              <a:rPr lang="zh-TW" altLang="en-US" smtClean="0">
                <a:solidFill>
                  <a:prstClr val="white"/>
                </a:solidFill>
              </a:rPr>
              <a:pPr/>
              <a:t>2014/05/28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861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74E606-8EF0-454A-AF9A-B78F0C0734FB}" type="datetimeFigureOut">
              <a:rPr lang="zh-TW" altLang="en-US" smtClean="0">
                <a:solidFill>
                  <a:prstClr val="white"/>
                </a:solidFill>
              </a:rPr>
              <a:pPr/>
              <a:t>2014/05/28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8447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5146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109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274E606-8EF0-454A-AF9A-B78F0C0734FB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2014/05/28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29322F2-0E93-438B-A116-23B516843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5.29 Andras &amp; </a:t>
            </a:r>
            <a:r>
              <a:rPr lang="en-US" dirty="0" err="1" smtClean="0"/>
              <a:t>Ruey</a:t>
            </a:r>
            <a:r>
              <a:rPr lang="en-US" dirty="0" smtClean="0"/>
              <a:t>-Ying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663366"/>
              </a:buClr>
            </a:pPr>
            <a:r>
              <a:rPr lang="en-US" altLang="zh-TW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Do you believe in the existence of ghosts or spirits? Why?</a:t>
            </a:r>
          </a:p>
          <a:p>
            <a:pPr lvl="0">
              <a:buClr>
                <a:srgbClr val="663366"/>
              </a:buClr>
            </a:pPr>
            <a:r>
              <a:rPr lang="en-US" altLang="zh-TW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Have you heard any stories about spirits communicating with people?</a:t>
            </a:r>
            <a:endParaRPr lang="zh-TW" altLang="en-US" sz="2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Play palace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Did you have a favorite toy when you were a child? Tell your partner about the toy.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Did it have a special meaning for you? 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How did you get it?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Do you still have it?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140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Describing a place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 your homework, how did you describe your apartment?</a:t>
            </a:r>
          </a:p>
          <a:p>
            <a:r>
              <a:rPr lang="en-US" altLang="zh-TW" sz="2800" dirty="0" smtClean="0"/>
              <a:t>Spatial organization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from general to specific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from specific to general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from outside to inside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from </a:t>
            </a:r>
            <a:r>
              <a:rPr lang="en-US" altLang="zh-TW" sz="2600" dirty="0"/>
              <a:t>inside</a:t>
            </a:r>
            <a:r>
              <a:rPr lang="en-US" altLang="zh-TW" sz="2600" dirty="0"/>
              <a:t> to outside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195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While you read...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Underline sentences with the structures 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have/ get/ make someone (to) do something  </a:t>
            </a:r>
            <a:endParaRPr lang="en-US" altLang="zh-TW" sz="2600" dirty="0" smtClean="0"/>
          </a:p>
          <a:p>
            <a:pPr marL="360000" lvl="3">
              <a:spcBef>
                <a:spcPts val="1200"/>
              </a:spcBef>
            </a:pPr>
            <a:r>
              <a:rPr lang="en-US" altLang="zh-TW" sz="2600" dirty="0" smtClean="0"/>
              <a:t>have</a:t>
            </a:r>
            <a:r>
              <a:rPr lang="en-US" altLang="zh-TW" sz="2600" dirty="0"/>
              <a:t>/ get something done</a:t>
            </a:r>
          </a:p>
          <a:p>
            <a:r>
              <a:rPr lang="en-US" altLang="zh-TW" sz="2600" dirty="0" smtClean="0"/>
              <a:t>Underline vocabulary that you want to learn</a:t>
            </a:r>
          </a:p>
          <a:p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749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90656"/>
          </a:xfrm>
        </p:spPr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4" name="Content Placeholder 3" descr="river-room-44669-19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b="9001"/>
          <a:stretch>
            <a:fillRect/>
          </a:stretch>
        </p:blipFill>
        <p:spPr>
          <a:xfrm>
            <a:off x="149672" y="1476376"/>
            <a:ext cx="8476615" cy="4649788"/>
          </a:xfrm>
        </p:spPr>
      </p:pic>
    </p:spTree>
    <p:extLst>
      <p:ext uri="{BB962C8B-B14F-4D97-AF65-F5344CB8AC3E}">
        <p14:creationId xmlns:p14="http://schemas.microsoft.com/office/powerpoint/2010/main" val="3011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81156"/>
          </a:xfrm>
        </p:spPr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4" name="Content Placeholder 3" descr="DP_Helen-Richardson-traditional-living-room-with-cat_s4x3_l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 b="10238"/>
          <a:stretch>
            <a:fillRect/>
          </a:stretch>
        </p:blipFill>
        <p:spPr>
          <a:xfrm>
            <a:off x="498474" y="1365250"/>
            <a:ext cx="7982368" cy="4760913"/>
          </a:xfrm>
        </p:spPr>
      </p:pic>
    </p:spTree>
    <p:extLst>
      <p:ext uri="{BB962C8B-B14F-4D97-AF65-F5344CB8AC3E}">
        <p14:creationId xmlns:p14="http://schemas.microsoft.com/office/powerpoint/2010/main" val="19995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endParaRPr lang="en-US" dirty="0"/>
          </a:p>
        </p:txBody>
      </p:sp>
      <p:pic>
        <p:nvPicPr>
          <p:cNvPr id="4" name="Content Placeholder 3" descr="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3" b="12703"/>
          <a:stretch>
            <a:fillRect/>
          </a:stretch>
        </p:blipFill>
        <p:spPr>
          <a:xfrm>
            <a:off x="222250" y="1412876"/>
            <a:ext cx="8592376" cy="4713288"/>
          </a:xfrm>
        </p:spPr>
      </p:pic>
    </p:spTree>
    <p:extLst>
      <p:ext uri="{BB962C8B-B14F-4D97-AF65-F5344CB8AC3E}">
        <p14:creationId xmlns:p14="http://schemas.microsoft.com/office/powerpoint/2010/main" val="47039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Chart</a:t>
            </a:r>
            <a:endParaRPr lang="en-US" dirty="0"/>
          </a:p>
        </p:txBody>
      </p:sp>
      <p:pic>
        <p:nvPicPr>
          <p:cNvPr id="6" name="Content Placeholder 5" descr="Char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233"/>
          <a:stretch/>
        </p:blipFill>
        <p:spPr>
          <a:xfrm>
            <a:off x="0" y="1851943"/>
            <a:ext cx="9051883" cy="4456937"/>
          </a:xfrm>
        </p:spPr>
      </p:pic>
    </p:spTree>
    <p:extLst>
      <p:ext uri="{BB962C8B-B14F-4D97-AF65-F5344CB8AC3E}">
        <p14:creationId xmlns:p14="http://schemas.microsoft.com/office/powerpoint/2010/main" val="267585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74781"/>
          </a:xfrm>
        </p:spPr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4624"/>
            <a:ext cx="7556313" cy="4681539"/>
          </a:xfrm>
        </p:spPr>
        <p:txBody>
          <a:bodyPr numCol="2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dirty="0"/>
              <a:t>wear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eat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decorated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Flooded</a:t>
            </a: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dirty="0"/>
              <a:t>make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 smtClean="0"/>
          </a:p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brought </a:t>
            </a:r>
            <a:r>
              <a:rPr lang="en-US" sz="2800" dirty="0"/>
              <a:t>in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built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prepare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dress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to sing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5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01750"/>
            <a:ext cx="7556313" cy="482441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Sadi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b="1" dirty="0"/>
              <a:t>having a tune up done</a:t>
            </a:r>
            <a:r>
              <a:rPr lang="en-US" sz="2400" dirty="0"/>
              <a:t> by a motorcycle shop.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Ali is </a:t>
            </a:r>
            <a:r>
              <a:rPr lang="en-US" sz="2400" b="1" dirty="0"/>
              <a:t>having rose bushes planted</a:t>
            </a:r>
            <a:r>
              <a:rPr lang="en-US" sz="2400" dirty="0"/>
              <a:t> in his back yard by a gardener.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Grace is </a:t>
            </a:r>
            <a:r>
              <a:rPr lang="en-US" sz="2400" b="1" dirty="0"/>
              <a:t>having her basement checked</a:t>
            </a:r>
            <a:r>
              <a:rPr lang="en-US" sz="2400" dirty="0"/>
              <a:t> for mice by an exterminator.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Ann is </a:t>
            </a:r>
            <a:r>
              <a:rPr lang="en-US" sz="2400" b="1" dirty="0"/>
              <a:t>getting the new memory for her computer installed</a:t>
            </a:r>
            <a:r>
              <a:rPr lang="en-US" sz="2400" dirty="0"/>
              <a:t> by the technician.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Keiko is </a:t>
            </a:r>
            <a:r>
              <a:rPr lang="en-US" sz="2400" b="1" dirty="0"/>
              <a:t>getting a garbage disposal installed</a:t>
            </a:r>
            <a:r>
              <a:rPr lang="en-US" sz="2400" dirty="0"/>
              <a:t> in her kitchen sink by a plumber.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6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56674"/>
          </a:xfrm>
        </p:spPr>
        <p:txBody>
          <a:bodyPr/>
          <a:lstStyle/>
          <a:p>
            <a:r>
              <a:rPr lang="en-US" altLang="zh-TW" dirty="0" smtClean="0"/>
              <a:t>Express 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16832"/>
            <a:ext cx="7776864" cy="442535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zh-TW" sz="2600" dirty="0" smtClean="0"/>
              <a:t>People have many reasons for doing the things they do.</a:t>
            </a:r>
          </a:p>
          <a:p>
            <a:pPr>
              <a:spcBef>
                <a:spcPts val="1200"/>
              </a:spcBef>
            </a:pPr>
            <a:r>
              <a:rPr lang="en-US" altLang="zh-TW" sz="2600" dirty="0" smtClean="0"/>
              <a:t>Why did Liz take out a loan?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She took out a loan </a:t>
            </a:r>
            <a:r>
              <a:rPr lang="en-US" altLang="zh-TW" sz="2600" dirty="0">
                <a:solidFill>
                  <a:srgbClr val="FF0000"/>
                </a:solidFill>
              </a:rPr>
              <a:t>because</a:t>
            </a:r>
            <a:r>
              <a:rPr lang="en-US" altLang="zh-TW" sz="2600" dirty="0"/>
              <a:t> she wants to remodel her </a:t>
            </a:r>
            <a:r>
              <a:rPr lang="en-US" altLang="zh-TW" sz="2600" dirty="0" smtClean="0"/>
              <a:t>house.</a:t>
            </a:r>
          </a:p>
          <a:p>
            <a:pPr marL="0" lvl="3" indent="0">
              <a:spcBef>
                <a:spcPts val="1200"/>
              </a:spcBef>
              <a:buNone/>
            </a:pPr>
            <a:r>
              <a:rPr lang="en-US" altLang="zh-TW" sz="2600" dirty="0" smtClean="0"/>
              <a:t>Or...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42604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She took out a loan </a:t>
            </a:r>
            <a:r>
              <a:rPr lang="en-US" altLang="zh-TW" sz="2600" dirty="0">
                <a:solidFill>
                  <a:srgbClr val="FF0000"/>
                </a:solidFill>
              </a:rPr>
              <a:t>so (that) </a:t>
            </a:r>
            <a:r>
              <a:rPr lang="en-US" altLang="zh-TW" sz="2600" dirty="0"/>
              <a:t>she could remodel her house.</a:t>
            </a:r>
            <a:endParaRPr lang="zh-TW" altLang="en-US" sz="2600" dirty="0"/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She took out a loan </a:t>
            </a:r>
            <a:r>
              <a:rPr lang="en-US" altLang="zh-TW" sz="2600" dirty="0">
                <a:solidFill>
                  <a:srgbClr val="FF0000"/>
                </a:solidFill>
              </a:rPr>
              <a:t>(in order) to </a:t>
            </a:r>
            <a:r>
              <a:rPr lang="en-US" altLang="zh-TW" sz="2600" dirty="0"/>
              <a:t>remodel her house.</a:t>
            </a:r>
          </a:p>
          <a:p>
            <a:pPr>
              <a:spcBef>
                <a:spcPts val="1200"/>
              </a:spcBef>
            </a:pPr>
            <a:r>
              <a:rPr lang="en-US" altLang="zh-TW" sz="2600" dirty="0"/>
              <a:t>Are the two sentences the same?</a:t>
            </a:r>
          </a:p>
          <a:p>
            <a:pPr>
              <a:spcBef>
                <a:spcPts val="1200"/>
              </a:spcBef>
            </a:pPr>
            <a:r>
              <a:rPr lang="en-US" altLang="zh-TW" sz="2600" dirty="0" smtClean="0"/>
              <a:t>They have the same meaning, but...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  (in order) to + verb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  so (that) + clause 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13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Liz just made kitchen improvements...</a:t>
            </a:r>
            <a:endParaRPr lang="zh-TW" altLang="en-US" sz="3200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98474" y="1772816"/>
            <a:ext cx="7556313" cy="4353347"/>
          </a:xfrm>
        </p:spPr>
        <p:txBody>
          <a:bodyPr/>
          <a:lstStyle/>
          <a:p>
            <a:pPr marL="360000" lvl="3"/>
            <a:r>
              <a:rPr lang="en-US" altLang="zh-TW" sz="2600" dirty="0" smtClean="0"/>
              <a:t>What did she do?</a:t>
            </a:r>
          </a:p>
          <a:p>
            <a:pPr marL="360000" lvl="3"/>
            <a:r>
              <a:rPr lang="en-US" altLang="zh-TW" sz="2600" dirty="0" smtClean="0"/>
              <a:t>What was the purpose?</a:t>
            </a:r>
          </a:p>
          <a:p>
            <a:pPr marL="360000" lvl="3">
              <a:spcBef>
                <a:spcPts val="1200"/>
              </a:spcBef>
            </a:pP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8771684" cy="33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What kinds of improvements have you made or would you like to make to your apartment?</a:t>
            </a:r>
          </a:p>
          <a:p>
            <a:r>
              <a:rPr lang="en-US" altLang="zh-TW" sz="2800" dirty="0" smtClean="0"/>
              <a:t>Why?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72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special house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Listening to confirm predictions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Predict what a conversation will be about. </a:t>
            </a:r>
          </a:p>
          <a:p>
            <a:pPr marL="360000" lvl="3">
              <a:spcBef>
                <a:spcPts val="1200"/>
              </a:spcBef>
            </a:pPr>
            <a:r>
              <a:rPr lang="en-US" altLang="zh-TW" sz="2600" dirty="0"/>
              <a:t>When you listen, focus on information that tells you whether your predictions are accurate or not</a:t>
            </a:r>
            <a:r>
              <a:rPr lang="en-US" altLang="zh-TW" sz="2600" dirty="0" smtClean="0"/>
              <a:t>.</a:t>
            </a:r>
          </a:p>
          <a:p>
            <a:pPr marL="131400" lvl="3" indent="0">
              <a:spcBef>
                <a:spcPts val="1200"/>
              </a:spcBef>
              <a:buNone/>
            </a:pPr>
            <a:endParaRPr lang="en-US" altLang="zh-TW" sz="2600" dirty="0" smtClean="0"/>
          </a:p>
          <a:p>
            <a:pPr marL="131400" lvl="3" indent="0">
              <a:spcBef>
                <a:spcPts val="1200"/>
              </a:spcBef>
              <a:buNone/>
            </a:pPr>
            <a:endParaRPr lang="en-US" altLang="zh-TW" sz="2600" dirty="0"/>
          </a:p>
          <a:p>
            <a:pPr marL="131400" lvl="3" indent="0">
              <a:spcBef>
                <a:spcPts val="1200"/>
              </a:spcBef>
              <a:buNone/>
            </a:pPr>
            <a:endParaRPr lang="zh-TW" altLang="en-US" sz="2600" dirty="0"/>
          </a:p>
        </p:txBody>
      </p:sp>
      <p:pic>
        <p:nvPicPr>
          <p:cNvPr id="4" name="09 - U9_ Home Sweet Home_Exercise 2 (p.9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4" y="1628800"/>
            <a:ext cx="7556313" cy="4497363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1. 1884</a:t>
            </a:r>
          </a:p>
          <a:p>
            <a:r>
              <a:rPr lang="en-US" altLang="zh-TW" sz="2400" dirty="0" smtClean="0"/>
              <a:t>2. 8</a:t>
            </a:r>
          </a:p>
          <a:p>
            <a:r>
              <a:rPr lang="en-US" altLang="zh-TW" sz="2400" dirty="0" smtClean="0"/>
              <a:t>3. the Santa Clara Valley in California</a:t>
            </a:r>
          </a:p>
          <a:p>
            <a:r>
              <a:rPr lang="en-US" altLang="zh-TW" sz="2400" dirty="0" smtClean="0"/>
              <a:t>4. Mrs. Winchester believed that spirits told her to change the design of the house</a:t>
            </a:r>
          </a:p>
          <a:p>
            <a:r>
              <a:rPr lang="en-US" altLang="zh-TW" sz="2400" dirty="0" smtClean="0"/>
              <a:t>5. 22</a:t>
            </a:r>
          </a:p>
          <a:p>
            <a:r>
              <a:rPr lang="en-US" altLang="zh-TW" sz="2400" dirty="0" smtClean="0"/>
              <a:t>6. 38</a:t>
            </a:r>
          </a:p>
          <a:p>
            <a:r>
              <a:rPr lang="en-US" altLang="zh-TW" sz="2400" dirty="0" smtClean="0"/>
              <a:t>7. 160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99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佈景主題1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19</TotalTime>
  <Words>431</Words>
  <Application>Microsoft Office PowerPoint</Application>
  <PresentationFormat>如螢幕大小 (4:3)</PresentationFormat>
  <Paragraphs>72</Paragraphs>
  <Slides>17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Advantage</vt:lpstr>
      <vt:lpstr>佈景主題1</vt:lpstr>
      <vt:lpstr>5.29 Andras &amp; Ruey-Ying</vt:lpstr>
      <vt:lpstr>Exercise 5</vt:lpstr>
      <vt:lpstr>Exercise 6</vt:lpstr>
      <vt:lpstr>Express Purpose</vt:lpstr>
      <vt:lpstr>PowerPoint 簡報</vt:lpstr>
      <vt:lpstr>Liz just made kitchen improvements...</vt:lpstr>
      <vt:lpstr>PowerPoint 簡報</vt:lpstr>
      <vt:lpstr>A special house</vt:lpstr>
      <vt:lpstr>PowerPoint 簡報</vt:lpstr>
      <vt:lpstr>PowerPoint 簡報</vt:lpstr>
      <vt:lpstr>Play palace</vt:lpstr>
      <vt:lpstr>Describing a place</vt:lpstr>
      <vt:lpstr>While you read...</vt:lpstr>
      <vt:lpstr>Picture 1</vt:lpstr>
      <vt:lpstr>Picture 2</vt:lpstr>
      <vt:lpstr>Picture 3</vt:lpstr>
      <vt:lpstr>Brainstorming Chart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5.29 Andras &amp; Ruey-Ying</dc:title>
  <dc:creator>Andras Molnar</dc:creator>
  <cp:lastModifiedBy>RL</cp:lastModifiedBy>
  <cp:revision>4</cp:revision>
  <dcterms:created xsi:type="dcterms:W3CDTF">2014-05-28T22:08:52Z</dcterms:created>
  <dcterms:modified xsi:type="dcterms:W3CDTF">2014-05-29T04:38:12Z</dcterms:modified>
</cp:coreProperties>
</file>