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CEP I6</a:t>
            </a:r>
            <a:br>
              <a:rPr lang="en-US" dirty="0" smtClean="0"/>
            </a:br>
            <a:r>
              <a:rPr lang="en-US" dirty="0" err="1" smtClean="0"/>
              <a:t>Ruey</a:t>
            </a:r>
            <a:r>
              <a:rPr lang="en-US" dirty="0" smtClean="0"/>
              <a:t>-Ying and Andras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17656"/>
          </a:xfrm>
        </p:spPr>
        <p:txBody>
          <a:bodyPr/>
          <a:lstStyle/>
          <a:p>
            <a:r>
              <a:rPr lang="en-US" dirty="0" smtClean="0"/>
              <a:t>Active </a:t>
            </a:r>
            <a:r>
              <a:rPr lang="en-US" dirty="0" err="1" smtClean="0"/>
              <a:t>vs</a:t>
            </a:r>
            <a:r>
              <a:rPr lang="en-US" dirty="0" smtClean="0"/>
              <a:t> Passive Voice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98220"/>
              </p:ext>
            </p:extLst>
          </p:nvPr>
        </p:nvGraphicFramePr>
        <p:xfrm>
          <a:off x="498475" y="1285875"/>
          <a:ext cx="7556500" cy="239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25"/>
                <a:gridCol w="1889125"/>
                <a:gridCol w="1889125"/>
                <a:gridCol w="1889125"/>
              </a:tblGrid>
              <a:tr h="36027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Voice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391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get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someone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do</a:t>
                      </a:r>
                      <a:endParaRPr 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something</a:t>
                      </a:r>
                    </a:p>
                  </a:txBody>
                  <a:tcPr/>
                </a:tc>
              </a:tr>
              <a:tr h="1154837">
                <a:tc>
                  <a:txBody>
                    <a:bodyPr/>
                    <a:lstStyle/>
                    <a:p>
                      <a:r>
                        <a:rPr lang="en-US" dirty="0" smtClean="0"/>
                        <a:t>Have/make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(present simple)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18054"/>
              </p:ext>
            </p:extLst>
          </p:nvPr>
        </p:nvGraphicFramePr>
        <p:xfrm>
          <a:off x="498475" y="3836674"/>
          <a:ext cx="75565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25"/>
                <a:gridCol w="1889125"/>
                <a:gridCol w="1889125"/>
                <a:gridCol w="1889125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Passive </a:t>
                      </a:r>
                      <a:r>
                        <a:rPr lang="en-US" baseline="0" dirty="0" smtClean="0"/>
                        <a:t>Voice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get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something</a:t>
                      </a:r>
                    </a:p>
                    <a:p>
                      <a:r>
                        <a:rPr lang="en-US" dirty="0" smtClean="0"/>
                        <a:t>(place or thing)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done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(past</a:t>
                      </a:r>
                      <a:r>
                        <a:rPr lang="en-US" baseline="0" dirty="0" smtClean="0"/>
                        <a:t> participle)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(by someone)</a:t>
                      </a: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22406"/>
          </a:xfrm>
        </p:spPr>
        <p:txBody>
          <a:bodyPr/>
          <a:lstStyle/>
          <a:p>
            <a:r>
              <a:rPr lang="en-US" dirty="0" smtClean="0"/>
              <a:t>p. 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06500"/>
            <a:ext cx="7556313" cy="49196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1. He had his lawyers </a:t>
            </a:r>
            <a:r>
              <a:rPr lang="en-US" sz="2600" u="sng" dirty="0" smtClean="0"/>
              <a:t>buy</a:t>
            </a:r>
            <a:r>
              <a:rPr lang="en-US" sz="2600" dirty="0" smtClean="0"/>
              <a:t> 4 million acres.</a:t>
            </a:r>
          </a:p>
          <a:p>
            <a:r>
              <a:rPr lang="en-US" sz="2600" dirty="0" smtClean="0"/>
              <a:t>2. Next, he had the jungle </a:t>
            </a:r>
            <a:r>
              <a:rPr lang="en-US" sz="2600" u="sng" dirty="0" smtClean="0"/>
              <a:t>cleared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3. Then he made the construction workers </a:t>
            </a:r>
            <a:r>
              <a:rPr lang="en-US" sz="2600" u="sng" dirty="0" smtClean="0"/>
              <a:t>put in</a:t>
            </a:r>
            <a:r>
              <a:rPr lang="en-US" sz="2600" dirty="0" smtClean="0"/>
              <a:t> 2,600 miles…</a:t>
            </a:r>
          </a:p>
          <a:p>
            <a:r>
              <a:rPr lang="en-US" sz="2600" dirty="0" smtClean="0"/>
              <a:t>4. After that, he had an entire Japanese paper mill </a:t>
            </a:r>
            <a:r>
              <a:rPr lang="en-US" sz="2600" u="sng" dirty="0" smtClean="0"/>
              <a:t>shipped</a:t>
            </a:r>
            <a:r>
              <a:rPr lang="en-US" sz="2600" dirty="0" smtClean="0"/>
              <a:t> to the site.</a:t>
            </a:r>
          </a:p>
          <a:p>
            <a:r>
              <a:rPr lang="en-US" sz="2600" dirty="0" smtClean="0"/>
              <a:t>5….he had 250,000 trees </a:t>
            </a:r>
            <a:r>
              <a:rPr lang="en-US" sz="2600" u="sng" dirty="0" smtClean="0"/>
              <a:t>planted.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844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70031"/>
          </a:xfrm>
        </p:spPr>
        <p:txBody>
          <a:bodyPr/>
          <a:lstStyle/>
          <a:p>
            <a:r>
              <a:rPr lang="en-US" dirty="0" smtClean="0"/>
              <a:t>p.88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9" y="1397000"/>
            <a:ext cx="7556313" cy="4729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6…</a:t>
            </a:r>
            <a:r>
              <a:rPr lang="en-US" sz="2600" dirty="0"/>
              <a:t>.he had trees </a:t>
            </a:r>
            <a:r>
              <a:rPr lang="en-US" sz="2600" u="sng" dirty="0"/>
              <a:t>brought</a:t>
            </a:r>
            <a:r>
              <a:rPr lang="en-US" sz="2600" dirty="0"/>
              <a:t> in from Indonesia.</a:t>
            </a:r>
          </a:p>
          <a:p>
            <a:r>
              <a:rPr lang="en-US" sz="2600" dirty="0" smtClean="0"/>
              <a:t>7. He got farmers </a:t>
            </a:r>
            <a:r>
              <a:rPr lang="en-US" sz="2600" u="sng" dirty="0" smtClean="0"/>
              <a:t>to grow</a:t>
            </a:r>
            <a:r>
              <a:rPr lang="en-US" sz="2600" dirty="0" smtClean="0"/>
              <a:t> rice and </a:t>
            </a:r>
          </a:p>
          <a:p>
            <a:r>
              <a:rPr lang="en-US" sz="2600" dirty="0" smtClean="0"/>
              <a:t>8. ranchers </a:t>
            </a:r>
            <a:r>
              <a:rPr lang="en-US" sz="2600" u="sng" dirty="0" smtClean="0"/>
              <a:t>to raise</a:t>
            </a:r>
            <a:r>
              <a:rPr lang="en-US" sz="2600" dirty="0" smtClean="0"/>
              <a:t> cattle.</a:t>
            </a:r>
          </a:p>
          <a:p>
            <a:r>
              <a:rPr lang="en-US" sz="2600" dirty="0" smtClean="0"/>
              <a:t>9. He had houses </a:t>
            </a:r>
            <a:r>
              <a:rPr lang="en-US" sz="2600" u="sng" dirty="0" smtClean="0"/>
              <a:t>built</a:t>
            </a:r>
            <a:r>
              <a:rPr lang="en-US" sz="2600" dirty="0" smtClean="0"/>
              <a:t> for his workers.</a:t>
            </a:r>
          </a:p>
          <a:p>
            <a:r>
              <a:rPr lang="en-US" sz="2600" dirty="0" smtClean="0"/>
              <a:t>10. Ludwig had several experts </a:t>
            </a:r>
            <a:r>
              <a:rPr lang="en-US" sz="2600" u="sng" dirty="0" smtClean="0"/>
              <a:t>fired</a:t>
            </a:r>
            <a:r>
              <a:rPr lang="en-US" sz="2600" dirty="0" smtClean="0"/>
              <a:t>, but the project continued to fail.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43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Pronunciation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4" y="1259174"/>
            <a:ext cx="7556313" cy="4866989"/>
          </a:xfrm>
        </p:spPr>
        <p:txBody>
          <a:bodyPr/>
          <a:lstStyle/>
          <a:p>
            <a:r>
              <a:rPr lang="en-US" altLang="zh-TW" sz="2800" dirty="0" smtClean="0"/>
              <a:t>How long ago did John leave?</a:t>
            </a:r>
          </a:p>
          <a:p>
            <a:pPr marL="0" indent="0">
              <a:buNone/>
            </a:pPr>
            <a:r>
              <a:rPr lang="en-US" altLang="zh-TW" sz="2800" dirty="0" smtClean="0"/>
              <a:t>  How long ago did John live?</a:t>
            </a:r>
          </a:p>
          <a:p>
            <a:r>
              <a:rPr lang="en-US" altLang="zh-TW" sz="2800" dirty="0" smtClean="0"/>
              <a:t>/</a:t>
            </a:r>
            <a:r>
              <a:rPr lang="en-US" altLang="zh-TW" sz="2800" dirty="0" err="1" smtClean="0"/>
              <a:t>i</a:t>
            </a:r>
            <a:r>
              <a:rPr lang="en-US" altLang="zh-TW" sz="2800" dirty="0" smtClean="0"/>
              <a:t>/ is held longer than /ɪ/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99321"/>
              </p:ext>
            </p:extLst>
          </p:nvPr>
        </p:nvGraphicFramePr>
        <p:xfrm>
          <a:off x="884420" y="4185169"/>
          <a:ext cx="6735580" cy="22141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7790"/>
                <a:gridCol w="3367790"/>
              </a:tblGrid>
              <a:tr h="2214141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leave,  these, read, reason,</a:t>
                      </a:r>
                      <a:r>
                        <a:rPr lang="en-US" altLang="zh-TW" sz="2800" baseline="0" dirty="0" smtClean="0"/>
                        <a:t> he’s, least, sleep, seat, heat, feet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live, this, rid, risen, his, list, slip,</a:t>
                      </a:r>
                      <a:r>
                        <a:rPr lang="en-US" altLang="zh-TW" sz="2800" baseline="0" dirty="0" smtClean="0"/>
                        <a:t> sit, hit, fit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07900"/>
              </p:ext>
            </p:extLst>
          </p:nvPr>
        </p:nvGraphicFramePr>
        <p:xfrm>
          <a:off x="884420" y="3552669"/>
          <a:ext cx="6735580" cy="63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790"/>
                <a:gridCol w="3367790"/>
              </a:tblGrid>
              <a:tr h="632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/</a:t>
                      </a:r>
                      <a:r>
                        <a:rPr lang="en-US" altLang="zh-TW" sz="2400" dirty="0" err="1" smtClean="0"/>
                        <a:t>i</a:t>
                      </a:r>
                      <a:r>
                        <a:rPr lang="en-US" altLang="zh-TW" sz="2400" dirty="0" smtClean="0"/>
                        <a:t>/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/ɪ/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11 - U9_ Home Sweet Home_Exercise 5 (p.9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527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97031"/>
          </a:xfrm>
        </p:spPr>
        <p:txBody>
          <a:bodyPr/>
          <a:lstStyle/>
          <a:p>
            <a:r>
              <a:rPr lang="en-US" dirty="0" smtClean="0"/>
              <a:t>Comprehension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06500"/>
            <a:ext cx="7556313" cy="4919664"/>
          </a:xfrm>
        </p:spPr>
        <p:txBody>
          <a:bodyPr>
            <a:noAutofit/>
          </a:bodyPr>
          <a:lstStyle/>
          <a:p>
            <a:r>
              <a:rPr lang="en-US" sz="2600" dirty="0" smtClean="0"/>
              <a:t>Question 1: Does Tom understand electricity?</a:t>
            </a:r>
          </a:p>
          <a:p>
            <a:r>
              <a:rPr lang="en-US" sz="2600" dirty="0" smtClean="0"/>
              <a:t>Q2: Who else knows electricity?</a:t>
            </a:r>
          </a:p>
          <a:p>
            <a:r>
              <a:rPr lang="en-US" sz="2600" dirty="0" smtClean="0"/>
              <a:t>Q3: Is the pluming in good condition?</a:t>
            </a:r>
          </a:p>
          <a:p>
            <a:r>
              <a:rPr lang="en-US" sz="2600" dirty="0" smtClean="0"/>
              <a:t>Q4: How will they decide who to ask to put on the new roof?</a:t>
            </a:r>
          </a:p>
          <a:p>
            <a:r>
              <a:rPr lang="en-US" sz="2600" dirty="0" smtClean="0"/>
              <a:t>Q5: What is Liz going to ask her sister’s children to do for her?</a:t>
            </a:r>
          </a:p>
          <a:p>
            <a:r>
              <a:rPr lang="en-US" sz="2600" dirty="0" smtClean="0"/>
              <a:t>Q6 Will Liz and Tom have a swimming pool put in this year?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84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70031"/>
          </a:xfrm>
        </p:spPr>
        <p:txBody>
          <a:bodyPr/>
          <a:lstStyle/>
          <a:p>
            <a:r>
              <a:rPr lang="en-US" dirty="0" smtClean="0"/>
              <a:t>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65250"/>
            <a:ext cx="7556313" cy="476091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Who is going to help out Tom with the electrical work?</a:t>
            </a:r>
          </a:p>
          <a:p>
            <a:pPr lvl="3"/>
            <a:r>
              <a:rPr lang="en-US" sz="2600" dirty="0" smtClean="0"/>
              <a:t>Liz’ brother</a:t>
            </a:r>
          </a:p>
          <a:p>
            <a:pPr lvl="1"/>
            <a:r>
              <a:rPr lang="en-US" sz="2600" dirty="0" smtClean="0"/>
              <a:t>Must he help them? How will Tom get Liz’s brother to help?</a:t>
            </a:r>
          </a:p>
          <a:p>
            <a:pPr lvl="2"/>
            <a:r>
              <a:rPr lang="en-US" sz="2600" dirty="0" smtClean="0"/>
              <a:t>Ask him</a:t>
            </a:r>
          </a:p>
          <a:p>
            <a:pPr lvl="1"/>
            <a:r>
              <a:rPr lang="en-US" sz="2600" dirty="0" smtClean="0"/>
              <a:t>Tom will </a:t>
            </a:r>
            <a:r>
              <a:rPr lang="en-US" sz="2600" b="1" dirty="0" smtClean="0">
                <a:solidFill>
                  <a:srgbClr val="FF0000"/>
                </a:solidFill>
              </a:rPr>
              <a:t>have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Liz’s brother </a:t>
            </a:r>
            <a:r>
              <a:rPr lang="en-US" sz="2600" b="1" dirty="0" smtClean="0">
                <a:solidFill>
                  <a:srgbClr val="FF0000"/>
                </a:solidFill>
              </a:rPr>
              <a:t>help out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with the electrical work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96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70031"/>
          </a:xfrm>
        </p:spPr>
        <p:txBody>
          <a:bodyPr/>
          <a:lstStyle/>
          <a:p>
            <a:r>
              <a:rPr lang="en-US" dirty="0" smtClean="0"/>
              <a:t>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27125"/>
            <a:ext cx="7556313" cy="4999039"/>
          </a:xfrm>
        </p:spPr>
        <p:txBody>
          <a:bodyPr>
            <a:noAutofit/>
          </a:bodyPr>
          <a:lstStyle/>
          <a:p>
            <a:r>
              <a:rPr lang="en-US" sz="2500" dirty="0" smtClean="0"/>
              <a:t>Who is going to replace the water pipes?</a:t>
            </a:r>
          </a:p>
          <a:p>
            <a:pPr lvl="1"/>
            <a:r>
              <a:rPr lang="en-US" sz="2500" dirty="0" smtClean="0"/>
              <a:t>Tom’s cousin</a:t>
            </a:r>
          </a:p>
          <a:p>
            <a:r>
              <a:rPr lang="en-US" sz="2500" dirty="0" smtClean="0"/>
              <a:t>Who is going to ask Tom’s cousin?</a:t>
            </a:r>
          </a:p>
          <a:p>
            <a:pPr lvl="1"/>
            <a:r>
              <a:rPr lang="en-US" sz="2500" dirty="0" smtClean="0"/>
              <a:t>Tom</a:t>
            </a:r>
          </a:p>
          <a:p>
            <a:r>
              <a:rPr lang="en-US" sz="2500" dirty="0" smtClean="0"/>
              <a:t>Tom will have Tom’s cousin replace the water pipes.</a:t>
            </a:r>
          </a:p>
          <a:p>
            <a:r>
              <a:rPr lang="en-US" sz="2500" dirty="0" smtClean="0"/>
              <a:t>WAIT!</a:t>
            </a:r>
          </a:p>
          <a:p>
            <a:r>
              <a:rPr lang="en-US" sz="2500" dirty="0" smtClean="0"/>
              <a:t>Tom will </a:t>
            </a:r>
            <a:r>
              <a:rPr lang="en-US" sz="2500" dirty="0" smtClean="0">
                <a:solidFill>
                  <a:srgbClr val="FF0000"/>
                </a:solidFill>
              </a:rPr>
              <a:t>get</a:t>
            </a:r>
            <a:r>
              <a:rPr lang="en-US" sz="2500" dirty="0" smtClean="0"/>
              <a:t> Tom’s cousin </a:t>
            </a:r>
            <a:r>
              <a:rPr lang="en-US" sz="2500" u="sng" dirty="0" smtClean="0">
                <a:solidFill>
                  <a:srgbClr val="FF0000"/>
                </a:solidFill>
              </a:rPr>
              <a:t>to</a:t>
            </a:r>
            <a:r>
              <a:rPr lang="en-US" sz="2500" dirty="0" smtClean="0">
                <a:solidFill>
                  <a:srgbClr val="FF0000"/>
                </a:solidFill>
              </a:rPr>
              <a:t> replace</a:t>
            </a:r>
            <a:r>
              <a:rPr lang="en-US" sz="2500" dirty="0" smtClean="0"/>
              <a:t> the water pipes.</a:t>
            </a:r>
          </a:p>
          <a:p>
            <a:pPr lvl="1"/>
            <a:r>
              <a:rPr lang="en-US" sz="2500" dirty="0" smtClean="0"/>
              <a:t>Tom’s cousin owes him a favor… so he will persuade him to do it for him for free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206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Who wants the house repainted?</a:t>
            </a:r>
          </a:p>
          <a:p>
            <a:pPr lvl="1"/>
            <a:r>
              <a:rPr lang="en-US" sz="2600" dirty="0" smtClean="0"/>
              <a:t>Liz</a:t>
            </a:r>
          </a:p>
          <a:p>
            <a:r>
              <a:rPr lang="en-US" sz="2600" dirty="0" smtClean="0"/>
              <a:t>Who is going to do it?</a:t>
            </a:r>
          </a:p>
          <a:p>
            <a:pPr lvl="1"/>
            <a:r>
              <a:rPr lang="en-US" sz="2600" dirty="0" smtClean="0"/>
              <a:t>The kids</a:t>
            </a:r>
          </a:p>
          <a:p>
            <a:r>
              <a:rPr lang="en-US" sz="2600" dirty="0" smtClean="0"/>
              <a:t>Do they have a choice?</a:t>
            </a:r>
          </a:p>
          <a:p>
            <a:pPr lvl="1"/>
            <a:r>
              <a:rPr lang="en-US" sz="2600" dirty="0" smtClean="0"/>
              <a:t>They MUST</a:t>
            </a:r>
          </a:p>
          <a:p>
            <a:r>
              <a:rPr lang="en-US" sz="2600" dirty="0" smtClean="0"/>
              <a:t>Liz will </a:t>
            </a:r>
            <a:r>
              <a:rPr lang="en-US" sz="2600" dirty="0" smtClean="0">
                <a:solidFill>
                  <a:srgbClr val="FF0000"/>
                </a:solidFill>
              </a:rPr>
              <a:t>make</a:t>
            </a:r>
            <a:r>
              <a:rPr lang="en-US" sz="2600" dirty="0" smtClean="0"/>
              <a:t> the kids </a:t>
            </a:r>
            <a:r>
              <a:rPr lang="en-US" sz="2600" dirty="0" smtClean="0">
                <a:solidFill>
                  <a:srgbClr val="FF0000"/>
                </a:solidFill>
              </a:rPr>
              <a:t>repaint</a:t>
            </a:r>
            <a:r>
              <a:rPr lang="en-US" sz="2600" dirty="0" smtClean="0"/>
              <a:t> the house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9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Things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/>
              <a:t>Tom will </a:t>
            </a:r>
            <a:r>
              <a:rPr lang="en-US" sz="2600" dirty="0">
                <a:solidFill>
                  <a:srgbClr val="FF0000"/>
                </a:solidFill>
              </a:rPr>
              <a:t>have </a:t>
            </a:r>
            <a:r>
              <a:rPr lang="en-US" sz="2600" dirty="0"/>
              <a:t>Liz’s brother </a:t>
            </a:r>
            <a:r>
              <a:rPr lang="en-US" sz="2600" dirty="0">
                <a:solidFill>
                  <a:srgbClr val="FF0000"/>
                </a:solidFill>
              </a:rPr>
              <a:t>help out </a:t>
            </a:r>
            <a:r>
              <a:rPr lang="en-US" sz="2600" dirty="0"/>
              <a:t>with the electrical </a:t>
            </a:r>
            <a:r>
              <a:rPr lang="en-US" sz="2600" dirty="0" smtClean="0"/>
              <a:t>work.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800" dirty="0"/>
              <a:t>Tom will </a:t>
            </a:r>
            <a:r>
              <a:rPr lang="en-US" sz="2800" dirty="0">
                <a:solidFill>
                  <a:srgbClr val="FF0000"/>
                </a:solidFill>
              </a:rPr>
              <a:t>get</a:t>
            </a:r>
            <a:r>
              <a:rPr lang="en-US" sz="2800" dirty="0"/>
              <a:t> Tom’s cousin </a:t>
            </a:r>
            <a:r>
              <a:rPr lang="en-US" sz="2800" u="sng" dirty="0">
                <a:solidFill>
                  <a:srgbClr val="FF0000"/>
                </a:solidFill>
              </a:rPr>
              <a:t>to</a:t>
            </a:r>
            <a:r>
              <a:rPr lang="en-US" sz="2800" dirty="0">
                <a:solidFill>
                  <a:srgbClr val="FF0000"/>
                </a:solidFill>
              </a:rPr>
              <a:t> replace</a:t>
            </a:r>
            <a:r>
              <a:rPr lang="en-US" sz="2800" dirty="0"/>
              <a:t> the water pipes.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/>
              <a:t>Liz will </a:t>
            </a:r>
            <a:r>
              <a:rPr lang="en-US" sz="2600" dirty="0">
                <a:solidFill>
                  <a:srgbClr val="FF0000"/>
                </a:solidFill>
              </a:rPr>
              <a:t>make</a:t>
            </a:r>
            <a:r>
              <a:rPr lang="en-US" sz="2600" dirty="0"/>
              <a:t> the kids </a:t>
            </a:r>
            <a:r>
              <a:rPr lang="en-US" sz="2600" dirty="0">
                <a:solidFill>
                  <a:srgbClr val="FF0000"/>
                </a:solidFill>
              </a:rPr>
              <a:t>repaint</a:t>
            </a:r>
            <a:r>
              <a:rPr lang="en-US" sz="2600" dirty="0"/>
              <a:t> the </a:t>
            </a:r>
            <a:r>
              <a:rPr lang="en-US" sz="2600" dirty="0" smtClean="0"/>
              <a:t>house.</a:t>
            </a:r>
            <a:endParaRPr lang="en-US" sz="2600" dirty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22376"/>
            <a:ext cx="7556313" cy="4903788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For your apartment, several things have to be done. Please ask your partner: What needs to be done and who will do it?</a:t>
            </a:r>
          </a:p>
          <a:p>
            <a:r>
              <a:rPr lang="en-US" sz="2500" dirty="0" smtClean="0"/>
              <a:t>Examples:</a:t>
            </a:r>
          </a:p>
          <a:p>
            <a:r>
              <a:rPr lang="en-US" sz="2500" dirty="0" smtClean="0"/>
              <a:t>A. clean/ovens (or bathroom)</a:t>
            </a:r>
          </a:p>
          <a:p>
            <a:r>
              <a:rPr lang="en-US" sz="2500" dirty="0" smtClean="0"/>
              <a:t>Take out/trash</a:t>
            </a:r>
          </a:p>
          <a:p>
            <a:r>
              <a:rPr lang="en-US" sz="2500" dirty="0" smtClean="0"/>
              <a:t>B. Install/ refrigerator (or air conditioner)</a:t>
            </a:r>
          </a:p>
          <a:p>
            <a:r>
              <a:rPr lang="en-US" sz="2500" dirty="0" smtClean="0"/>
              <a:t>C. Repair/doorbell (or something else)</a:t>
            </a:r>
          </a:p>
          <a:p>
            <a:r>
              <a:rPr lang="en-US" sz="2500" dirty="0" smtClean="0"/>
              <a:t>D. Think of your own apartment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696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them passive!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3500"/>
            <a:ext cx="7556313" cy="4792663"/>
          </a:xfrm>
        </p:spPr>
        <p:txBody>
          <a:bodyPr>
            <a:normAutofit fontScale="925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Tom will have Liz’s brother help out with the electrical work.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800" dirty="0">
                <a:solidFill>
                  <a:schemeClr val="tx1"/>
                </a:solidFill>
              </a:rPr>
              <a:t>Tom will get Tom’s cousin </a:t>
            </a:r>
            <a:r>
              <a:rPr lang="en-US" sz="2800" u="sng" dirty="0">
                <a:solidFill>
                  <a:schemeClr val="tx1"/>
                </a:solidFill>
              </a:rPr>
              <a:t>to</a:t>
            </a:r>
            <a:r>
              <a:rPr lang="en-US" sz="2800" dirty="0">
                <a:solidFill>
                  <a:schemeClr val="tx1"/>
                </a:solidFill>
              </a:rPr>
              <a:t> replace the water pipes.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Liz will make the kids repaint the house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Tom </a:t>
            </a:r>
            <a:r>
              <a:rPr lang="en-US" sz="2600" u="sng" dirty="0" smtClean="0">
                <a:solidFill>
                  <a:srgbClr val="FF0000"/>
                </a:solidFill>
              </a:rPr>
              <a:t>had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rgbClr val="3366FF"/>
                </a:solidFill>
              </a:rPr>
              <a:t>the electrical work </a:t>
            </a:r>
            <a:r>
              <a:rPr lang="en-US" sz="2600" u="sng" dirty="0" smtClean="0">
                <a:solidFill>
                  <a:srgbClr val="FF0000"/>
                </a:solidFill>
              </a:rPr>
              <a:t>done</a:t>
            </a:r>
            <a:r>
              <a:rPr lang="en-US" sz="2600" dirty="0" smtClean="0">
                <a:solidFill>
                  <a:schemeClr val="tx1"/>
                </a:solidFill>
              </a:rPr>
              <a:t> by Liz’s brother.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Tom </a:t>
            </a:r>
            <a:r>
              <a:rPr lang="en-US" sz="2600" u="sng" dirty="0" smtClean="0">
                <a:solidFill>
                  <a:srgbClr val="FF0000"/>
                </a:solidFill>
              </a:rPr>
              <a:t>got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rgbClr val="3366FF"/>
                </a:solidFill>
              </a:rPr>
              <a:t>the water pipes </a:t>
            </a:r>
            <a:r>
              <a:rPr lang="en-US" sz="2600" u="sng" dirty="0" smtClean="0">
                <a:solidFill>
                  <a:srgbClr val="FF0000"/>
                </a:solidFill>
              </a:rPr>
              <a:t>replaced</a:t>
            </a:r>
            <a:r>
              <a:rPr lang="en-US" sz="2600" dirty="0" smtClean="0">
                <a:solidFill>
                  <a:schemeClr val="tx1"/>
                </a:solidFill>
              </a:rPr>
              <a:t> by his cousin.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Liz </a:t>
            </a:r>
            <a:r>
              <a:rPr lang="en-US" sz="2600" u="sng" dirty="0" smtClean="0">
                <a:solidFill>
                  <a:srgbClr val="FF0000"/>
                </a:solidFill>
              </a:rPr>
              <a:t>had </a:t>
            </a:r>
            <a:r>
              <a:rPr lang="en-US" sz="2600" dirty="0" smtClean="0">
                <a:solidFill>
                  <a:srgbClr val="3366FF"/>
                </a:solidFill>
              </a:rPr>
              <a:t>the house </a:t>
            </a:r>
            <a:r>
              <a:rPr lang="en-US" sz="2600" u="sng" dirty="0" err="1" smtClean="0">
                <a:solidFill>
                  <a:srgbClr val="FF0000"/>
                </a:solidFill>
              </a:rPr>
              <a:t>repained</a:t>
            </a:r>
            <a:r>
              <a:rPr lang="en-US" sz="2600" u="sng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by the kids.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49406"/>
          </a:xfrm>
        </p:spPr>
        <p:txBody>
          <a:bodyPr/>
          <a:lstStyle/>
          <a:p>
            <a:r>
              <a:rPr lang="en-US" dirty="0" smtClean="0"/>
              <a:t>P 87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63625"/>
            <a:ext cx="7556313" cy="56514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Part 1</a:t>
            </a:r>
          </a:p>
          <a:p>
            <a:pPr lvl="1"/>
            <a:r>
              <a:rPr lang="en-US" sz="2400" dirty="0" smtClean="0"/>
              <a:t>1. had</a:t>
            </a:r>
          </a:p>
          <a:p>
            <a:pPr lvl="1"/>
            <a:r>
              <a:rPr lang="en-US" sz="2400" dirty="0" smtClean="0"/>
              <a:t>2. had/made</a:t>
            </a:r>
          </a:p>
          <a:p>
            <a:pPr lvl="1"/>
            <a:r>
              <a:rPr lang="en-US" sz="2400" dirty="0" smtClean="0"/>
              <a:t>3. get</a:t>
            </a:r>
          </a:p>
          <a:p>
            <a:pPr lvl="1"/>
            <a:r>
              <a:rPr lang="en-US" sz="2400" dirty="0" smtClean="0"/>
              <a:t>4. make</a:t>
            </a:r>
          </a:p>
          <a:p>
            <a:pPr lvl="1"/>
            <a:r>
              <a:rPr lang="en-US" sz="2400" dirty="0" smtClean="0"/>
              <a:t>5. get</a:t>
            </a:r>
            <a:endParaRPr lang="en-US" sz="2400" dirty="0"/>
          </a:p>
          <a:p>
            <a:r>
              <a:rPr lang="en-US" sz="2400" dirty="0" smtClean="0"/>
              <a:t>Part 2</a:t>
            </a:r>
          </a:p>
          <a:p>
            <a:pPr lvl="1"/>
            <a:r>
              <a:rPr lang="en-US" sz="2400" dirty="0" smtClean="0"/>
              <a:t>1. reinstalled</a:t>
            </a:r>
          </a:p>
          <a:p>
            <a:pPr lvl="1"/>
            <a:r>
              <a:rPr lang="en-US" sz="2400" dirty="0" smtClean="0"/>
              <a:t>2. done</a:t>
            </a:r>
          </a:p>
          <a:p>
            <a:pPr lvl="1"/>
            <a:r>
              <a:rPr lang="en-US" sz="2400" dirty="0" smtClean="0"/>
              <a:t>3. paid</a:t>
            </a:r>
          </a:p>
          <a:p>
            <a:pPr lvl="1"/>
            <a:r>
              <a:rPr lang="en-US" sz="2400" dirty="0" smtClean="0"/>
              <a:t>4. hung</a:t>
            </a:r>
          </a:p>
          <a:p>
            <a:pPr lvl="1"/>
            <a:r>
              <a:rPr lang="en-US" sz="2400" dirty="0" smtClean="0"/>
              <a:t>5. put up</a:t>
            </a:r>
          </a:p>
          <a:p>
            <a:pPr lvl="1"/>
            <a:r>
              <a:rPr lang="en-US" sz="2400" dirty="0" smtClean="0"/>
              <a:t>6. repaired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267</TotalTime>
  <Words>639</Words>
  <Application>Microsoft Office PowerPoint</Application>
  <PresentationFormat>如螢幕大小 (4:3)</PresentationFormat>
  <Paragraphs>116</Paragraphs>
  <Slides>13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Advantage</vt:lpstr>
      <vt:lpstr>CEP I6 Ruey-Ying and Andras</vt:lpstr>
      <vt:lpstr>Comprehension Check</vt:lpstr>
      <vt:lpstr>Grammar</vt:lpstr>
      <vt:lpstr>Grammar</vt:lpstr>
      <vt:lpstr>Grammar</vt:lpstr>
      <vt:lpstr>Getting Things Done</vt:lpstr>
      <vt:lpstr>Let’s Talk</vt:lpstr>
      <vt:lpstr>Make them passive!</vt:lpstr>
      <vt:lpstr>P 87 answers</vt:lpstr>
      <vt:lpstr>Active vs Passive Voice</vt:lpstr>
      <vt:lpstr>p. 88</vt:lpstr>
      <vt:lpstr>p.88</vt:lpstr>
      <vt:lpstr>Pronunciation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 I6 Ruey-Ying and Andras</dc:title>
  <dc:creator>Andras Molnar</dc:creator>
  <cp:lastModifiedBy>RL</cp:lastModifiedBy>
  <cp:revision>13</cp:revision>
  <dcterms:created xsi:type="dcterms:W3CDTF">2014-05-27T03:54:12Z</dcterms:created>
  <dcterms:modified xsi:type="dcterms:W3CDTF">2014-05-27T23:31:09Z</dcterms:modified>
</cp:coreProperties>
</file>